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306" r:id="rId2"/>
    <p:sldId id="307" r:id="rId3"/>
    <p:sldId id="257" r:id="rId4"/>
    <p:sldId id="259" r:id="rId5"/>
    <p:sldId id="275" r:id="rId6"/>
    <p:sldId id="267" r:id="rId7"/>
    <p:sldId id="268" r:id="rId8"/>
    <p:sldId id="280" r:id="rId9"/>
    <p:sldId id="281" r:id="rId10"/>
    <p:sldId id="284" r:id="rId11"/>
    <p:sldId id="285" r:id="rId12"/>
    <p:sldId id="289" r:id="rId13"/>
    <p:sldId id="287" r:id="rId14"/>
    <p:sldId id="290" r:id="rId15"/>
    <p:sldId id="288" r:id="rId16"/>
    <p:sldId id="293" r:id="rId17"/>
    <p:sldId id="276" r:id="rId18"/>
    <p:sldId id="483" r:id="rId19"/>
    <p:sldId id="294" r:id="rId20"/>
    <p:sldId id="303" r:id="rId21"/>
    <p:sldId id="304" r:id="rId22"/>
    <p:sldId id="484" r:id="rId23"/>
    <p:sldId id="485" r:id="rId24"/>
    <p:sldId id="273" r:id="rId25"/>
    <p:sldId id="298" r:id="rId26"/>
    <p:sldId id="299" r:id="rId27"/>
    <p:sldId id="296" r:id="rId28"/>
    <p:sldId id="278" r:id="rId29"/>
    <p:sldId id="311" r:id="rId30"/>
    <p:sldId id="312" r:id="rId31"/>
    <p:sldId id="314" r:id="rId32"/>
  </p:sldIdLst>
  <p:sldSz cx="12192000" cy="6858000"/>
  <p:notesSz cx="6858000" cy="9144000"/>
  <p:custDataLst>
    <p:tags r:id="rId3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9C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4"/>
    <p:restoredTop sz="95833"/>
  </p:normalViewPr>
  <p:slideViewPr>
    <p:cSldViewPr snapToGrid="0" snapToObjects="1">
      <p:cViewPr varScale="1">
        <p:scale>
          <a:sx n="112" d="100"/>
          <a:sy n="112" d="100"/>
        </p:scale>
        <p:origin x="33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D1D12-0C1A-0642-A6EE-F9EC228A881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4B5ED-7264-1F41-8D2B-DB5023F41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4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28787"/>
            <a:ext cx="9144000" cy="17811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51BC-F170-4E4B-8200-C04C1C7E299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BF1C-62BE-7D4B-8F59-44B118A75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8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51BC-F170-4E4B-8200-C04C1C7E299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BF1C-62BE-7D4B-8F59-44B118A75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51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14563"/>
            <a:ext cx="5181600" cy="396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14563"/>
            <a:ext cx="5181600" cy="396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51BC-F170-4E4B-8200-C04C1C7E299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BF1C-62BE-7D4B-8F59-44B118A75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07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51BC-F170-4E4B-8200-C04C1C7E299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BF1C-62BE-7D4B-8F59-44B118A75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9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148828" y="1021769"/>
            <a:ext cx="4565225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687" b="1" dirty="0"/>
              <a:t>Supporting a Balanced, Modern and Ready Nation</a:t>
            </a:r>
          </a:p>
        </p:txBody>
      </p:sp>
      <p:pic>
        <p:nvPicPr>
          <p:cNvPr id="13" name="mors-w-green-blue-glob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64" y="281286"/>
            <a:ext cx="3150352" cy="74048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949419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264" y="1353528"/>
            <a:ext cx="10515600" cy="679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71700"/>
            <a:ext cx="10515600" cy="4005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851BC-F170-4E4B-8200-C04C1C7E299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6BF1C-62BE-7D4B-8F59-44B118A75B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mors-nl-banner-bg.jpg"/>
          <p:cNvPicPr>
            <a:picLocks noChangeAspect="1"/>
          </p:cNvPicPr>
          <p:nvPr userDrawn="1"/>
        </p:nvPicPr>
        <p:blipFill rotWithShape="1">
          <a:blip r:embed="rId7"/>
          <a:srcRect l="298" r="449" b="10256"/>
          <a:stretch/>
        </p:blipFill>
        <p:spPr>
          <a:xfrm>
            <a:off x="0" y="0"/>
            <a:ext cx="12192000" cy="128016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2"/>
          <p:cNvSpPr/>
          <p:nvPr userDrawn="1"/>
        </p:nvSpPr>
        <p:spPr>
          <a:xfrm>
            <a:off x="148828" y="1021769"/>
            <a:ext cx="4565225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687" b="1" dirty="0"/>
              <a:t>Supporting a Balanced, Modern and Ready Nation</a:t>
            </a:r>
          </a:p>
        </p:txBody>
      </p:sp>
      <p:pic>
        <p:nvPicPr>
          <p:cNvPr id="9" name="mors-w-green-blue-globe.png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856264" y="281286"/>
            <a:ext cx="3150352" cy="7404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2578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erceptualedge.com/articles/Whitepapers/Dashboard_Design.pdf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perceptualedge.com/articles/Whitepapers/Dashboard_Design.pdf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color-blindness.com/coblis-color-blindness-simulator/" TargetMode="Externa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1309368" y="2683153"/>
            <a:ext cx="9888718" cy="117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</a:pP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dirty="0"/>
              <a:t>Design Principles</a:t>
            </a:r>
            <a:endParaRPr dirty="0"/>
          </a:p>
        </p:txBody>
      </p:sp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1456441" y="4687371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800" b="1" dirty="0"/>
              <a:t>MORS CSAP</a:t>
            </a:r>
          </a:p>
          <a:p>
            <a:r>
              <a:rPr lang="en-US" sz="2800" b="1" dirty="0"/>
              <a:t>Tuesday, March 11, 2025</a:t>
            </a:r>
          </a:p>
          <a:p>
            <a:r>
              <a:rPr lang="en-US" sz="2800" b="1" dirty="0"/>
              <a:t>Walt DeGrange</a:t>
            </a:r>
          </a:p>
        </p:txBody>
      </p:sp>
    </p:spTree>
    <p:extLst>
      <p:ext uri="{BB962C8B-B14F-4D97-AF65-F5344CB8AC3E}">
        <p14:creationId xmlns:p14="http://schemas.microsoft.com/office/powerpoint/2010/main" val="423449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264" y="1590687"/>
            <a:ext cx="10515600" cy="67994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Decoding </a:t>
            </a:r>
            <a:r>
              <a:rPr lang="en-US" b="1" dirty="0">
                <a:solidFill>
                  <a:srgbClr val="4167B1"/>
                </a:solidFill>
              </a:rPr>
              <a:t>encodings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EF5EBCF-D5F5-460F-9CC1-AC6735960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730205"/>
            <a:ext cx="10515600" cy="1990713"/>
          </a:xfrm>
        </p:spPr>
        <p:txBody>
          <a:bodyPr>
            <a:normAutofit/>
          </a:bodyPr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Elements that provide graphical representation of data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Include color, size, position, etc. 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Cleveland and McGill (1984): tested user perception of 10 elementary graphical encodings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19A60A7B-255E-4A82-B96C-9FE617230D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C3F40-6E06-4B49-A886-DEC71AD3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8491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423" y="1744678"/>
            <a:ext cx="10515600" cy="67994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Decoding </a:t>
            </a:r>
            <a:r>
              <a:rPr lang="en-US" b="1" dirty="0">
                <a:solidFill>
                  <a:srgbClr val="4167B1"/>
                </a:solidFill>
              </a:rPr>
              <a:t>encodings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EF5EBCF-D5F5-460F-9CC1-AC6735960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2643227"/>
            <a:ext cx="4505325" cy="1990713"/>
          </a:xfrm>
        </p:spPr>
        <p:txBody>
          <a:bodyPr>
            <a:normAutofit/>
          </a:bodyPr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How much larger is circle b than a?</a:t>
            </a:r>
          </a:p>
          <a:p>
            <a:pPr marL="0" indent="0">
              <a:buClr>
                <a:srgbClr val="4167B1"/>
              </a:buClr>
              <a:buSzPct val="100000"/>
              <a:buNone/>
            </a:pPr>
            <a:endParaRPr lang="en-US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19A60A7B-255E-4A82-B96C-9FE617230D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D548DB3B-997D-4ABE-B45F-C943A92E1EF1}"/>
              </a:ext>
            </a:extLst>
          </p:cNvPr>
          <p:cNvSpPr/>
          <p:nvPr/>
        </p:nvSpPr>
        <p:spPr>
          <a:xfrm>
            <a:off x="1332483" y="4347192"/>
            <a:ext cx="1828800" cy="18288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A75ED0F-8761-47C7-8D98-246F7C094943}"/>
              </a:ext>
            </a:extLst>
          </p:cNvPr>
          <p:cNvSpPr/>
          <p:nvPr/>
        </p:nvSpPr>
        <p:spPr>
          <a:xfrm>
            <a:off x="5829623" y="1187864"/>
            <a:ext cx="5091902" cy="5036285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AD9F9B-8BF5-434E-92A4-7F088BC1DC86}"/>
              </a:ext>
            </a:extLst>
          </p:cNvPr>
          <p:cNvSpPr txBox="1"/>
          <p:nvPr/>
        </p:nvSpPr>
        <p:spPr>
          <a:xfrm>
            <a:off x="1688976" y="6175992"/>
            <a:ext cx="2015231" cy="383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Circle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DCF526-BE98-4263-96BA-B0F56C0A17C3}"/>
              </a:ext>
            </a:extLst>
          </p:cNvPr>
          <p:cNvSpPr txBox="1"/>
          <p:nvPr/>
        </p:nvSpPr>
        <p:spPr>
          <a:xfrm>
            <a:off x="8046866" y="6224150"/>
            <a:ext cx="2015231" cy="383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Circle 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053408-8C0A-4E0E-95DE-DEF005940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12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264" y="1712901"/>
            <a:ext cx="10515600" cy="67994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Decoding </a:t>
            </a:r>
            <a:r>
              <a:rPr lang="en-US" b="1" dirty="0">
                <a:solidFill>
                  <a:srgbClr val="4167B1"/>
                </a:solidFill>
              </a:rPr>
              <a:t>encodings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EF5EBCF-D5F5-460F-9CC1-AC6735960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16458"/>
            <a:ext cx="5600700" cy="1990713"/>
          </a:xfrm>
        </p:spPr>
        <p:txBody>
          <a:bodyPr>
            <a:normAutofit/>
          </a:bodyPr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How much larger is bar b than bar a?</a:t>
            </a:r>
          </a:p>
          <a:p>
            <a:pPr marL="0" indent="0">
              <a:buClr>
                <a:srgbClr val="4167B1"/>
              </a:buClr>
              <a:buSzPct val="100000"/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F4083E-0D9E-42BB-91CA-0E7EF163A9CC}"/>
              </a:ext>
            </a:extLst>
          </p:cNvPr>
          <p:cNvSpPr/>
          <p:nvPr/>
        </p:nvSpPr>
        <p:spPr>
          <a:xfrm>
            <a:off x="3686175" y="5387404"/>
            <a:ext cx="1828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5EFE5E-629D-45B2-9AEE-69FE95AB150C}"/>
              </a:ext>
            </a:extLst>
          </p:cNvPr>
          <p:cNvSpPr/>
          <p:nvPr/>
        </p:nvSpPr>
        <p:spPr>
          <a:xfrm>
            <a:off x="7134225" y="1729804"/>
            <a:ext cx="1828800" cy="411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3B7770-A2E9-4E10-8108-8F8C1D22818D}"/>
              </a:ext>
            </a:extLst>
          </p:cNvPr>
          <p:cNvSpPr txBox="1"/>
          <p:nvPr/>
        </p:nvSpPr>
        <p:spPr>
          <a:xfrm>
            <a:off x="4080769" y="5948941"/>
            <a:ext cx="2015231" cy="383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 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695EAB-155A-4459-B7A7-77F5C6E1EA02}"/>
              </a:ext>
            </a:extLst>
          </p:cNvPr>
          <p:cNvSpPr txBox="1"/>
          <p:nvPr/>
        </p:nvSpPr>
        <p:spPr>
          <a:xfrm>
            <a:off x="7653938" y="5948941"/>
            <a:ext cx="2015231" cy="383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 B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01402C-1998-462F-AF51-72C6E0AD5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0730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8A75ED0F-8761-47C7-8D98-246F7C094943}"/>
              </a:ext>
            </a:extLst>
          </p:cNvPr>
          <p:cNvSpPr/>
          <p:nvPr/>
        </p:nvSpPr>
        <p:spPr>
          <a:xfrm>
            <a:off x="5439792" y="705264"/>
            <a:ext cx="5486400" cy="5486400"/>
          </a:xfrm>
          <a:prstGeom prst="flowChartConnector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Decoding </a:t>
            </a:r>
            <a:r>
              <a:rPr lang="en-US" b="1" dirty="0">
                <a:solidFill>
                  <a:srgbClr val="4167B1"/>
                </a:solidFill>
              </a:rPr>
              <a:t>encodings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EF5EBCF-D5F5-460F-9CC1-AC6735960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983" y="2401119"/>
            <a:ext cx="4505325" cy="1990713"/>
          </a:xfrm>
        </p:spPr>
        <p:txBody>
          <a:bodyPr>
            <a:normAutofit/>
          </a:bodyPr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How much larger is circle b than a?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Answer: 9x</a:t>
            </a:r>
          </a:p>
          <a:p>
            <a:pPr marL="0" indent="0">
              <a:buClr>
                <a:srgbClr val="4167B1"/>
              </a:buClr>
              <a:buSzPct val="100000"/>
              <a:buNone/>
            </a:pPr>
            <a:endParaRPr lang="en-US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19A60A7B-255E-4A82-B96C-9FE617230D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290872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D548DB3B-997D-4ABE-B45F-C943A92E1EF1}"/>
              </a:ext>
            </a:extLst>
          </p:cNvPr>
          <p:cNvSpPr/>
          <p:nvPr/>
        </p:nvSpPr>
        <p:spPr>
          <a:xfrm>
            <a:off x="1332483" y="4347192"/>
            <a:ext cx="1828800" cy="18288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Flowchart: Connector 4">
            <a:extLst>
              <a:ext uri="{FF2B5EF4-FFF2-40B4-BE49-F238E27FC236}">
                <a16:creationId xmlns:a16="http://schemas.microsoft.com/office/drawing/2014/main" id="{E53A3AD9-4029-4B90-83AA-42B9EE0DDD36}"/>
              </a:ext>
            </a:extLst>
          </p:cNvPr>
          <p:cNvSpPr/>
          <p:nvPr/>
        </p:nvSpPr>
        <p:spPr>
          <a:xfrm>
            <a:off x="7268592" y="4362864"/>
            <a:ext cx="1828800" cy="18288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A475A99D-F148-4921-9794-72B03E98E261}"/>
              </a:ext>
            </a:extLst>
          </p:cNvPr>
          <p:cNvSpPr/>
          <p:nvPr/>
        </p:nvSpPr>
        <p:spPr>
          <a:xfrm>
            <a:off x="7268592" y="2534064"/>
            <a:ext cx="1828800" cy="18288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5D4511E8-9D45-41B0-B9C7-87B0C4F45254}"/>
              </a:ext>
            </a:extLst>
          </p:cNvPr>
          <p:cNvSpPr/>
          <p:nvPr/>
        </p:nvSpPr>
        <p:spPr>
          <a:xfrm>
            <a:off x="7268592" y="705264"/>
            <a:ext cx="1828800" cy="18288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3590D2BB-DA50-4EB1-BA86-A5121C9FB097}"/>
              </a:ext>
            </a:extLst>
          </p:cNvPr>
          <p:cNvSpPr/>
          <p:nvPr/>
        </p:nvSpPr>
        <p:spPr>
          <a:xfrm>
            <a:off x="5677917" y="1619664"/>
            <a:ext cx="1828800" cy="18288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3E531D85-EB9C-459E-875B-5B55303D3A3A}"/>
              </a:ext>
            </a:extLst>
          </p:cNvPr>
          <p:cNvSpPr/>
          <p:nvPr/>
        </p:nvSpPr>
        <p:spPr>
          <a:xfrm>
            <a:off x="8861301" y="1635563"/>
            <a:ext cx="1828800" cy="18288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lowchart: Connector 17">
            <a:extLst>
              <a:ext uri="{FF2B5EF4-FFF2-40B4-BE49-F238E27FC236}">
                <a16:creationId xmlns:a16="http://schemas.microsoft.com/office/drawing/2014/main" id="{E0B164A6-73B9-4861-A489-3B8CE75920B5}"/>
              </a:ext>
            </a:extLst>
          </p:cNvPr>
          <p:cNvSpPr/>
          <p:nvPr/>
        </p:nvSpPr>
        <p:spPr>
          <a:xfrm>
            <a:off x="5677917" y="3442108"/>
            <a:ext cx="1828800" cy="18288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3D69EFF0-341B-42A1-BB9A-E7BEF2AE231E}"/>
              </a:ext>
            </a:extLst>
          </p:cNvPr>
          <p:cNvSpPr/>
          <p:nvPr/>
        </p:nvSpPr>
        <p:spPr>
          <a:xfrm>
            <a:off x="8861301" y="3445295"/>
            <a:ext cx="1828800" cy="18288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A7468-75FE-4090-87D3-EEDEE03AB152}"/>
              </a:ext>
            </a:extLst>
          </p:cNvPr>
          <p:cNvSpPr txBox="1"/>
          <p:nvPr/>
        </p:nvSpPr>
        <p:spPr>
          <a:xfrm>
            <a:off x="1688976" y="6175992"/>
            <a:ext cx="2015231" cy="383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Circle 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558119-3BB9-4591-AEB2-256DF6432DCF}"/>
              </a:ext>
            </a:extLst>
          </p:cNvPr>
          <p:cNvSpPr txBox="1"/>
          <p:nvPr/>
        </p:nvSpPr>
        <p:spPr>
          <a:xfrm>
            <a:off x="7671693" y="6175992"/>
            <a:ext cx="2015231" cy="383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Circle B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8190E08-F440-46F0-B6CA-DA6940A84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13</a:t>
            </a:fld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9980197-71E8-4FA4-B5DF-2D0B6B93079E}"/>
              </a:ext>
            </a:extLst>
          </p:cNvPr>
          <p:cNvCxnSpPr>
            <a:endCxn id="7" idx="6"/>
          </p:cNvCxnSpPr>
          <p:nvPr/>
        </p:nvCxnSpPr>
        <p:spPr>
          <a:xfrm flipV="1">
            <a:off x="8177048" y="3448464"/>
            <a:ext cx="2749144" cy="15899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12BF539-6CAD-4A42-B0DE-88B6B44C272D}"/>
              </a:ext>
            </a:extLst>
          </p:cNvPr>
          <p:cNvCxnSpPr>
            <a:cxnSpLocks/>
            <a:endCxn id="4" idx="6"/>
          </p:cNvCxnSpPr>
          <p:nvPr/>
        </p:nvCxnSpPr>
        <p:spPr>
          <a:xfrm>
            <a:off x="2246883" y="5261592"/>
            <a:ext cx="9144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480934-917A-49EE-A4C3-F31108F8F9ED}"/>
              </a:ext>
            </a:extLst>
          </p:cNvPr>
          <p:cNvSpPr txBox="1"/>
          <p:nvPr/>
        </p:nvSpPr>
        <p:spPr>
          <a:xfrm>
            <a:off x="9374018" y="2950288"/>
            <a:ext cx="3834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ABE2A80-962A-42DF-A530-FF2A629EAB8D}"/>
              </a:ext>
            </a:extLst>
          </p:cNvPr>
          <p:cNvSpPr txBox="1"/>
          <p:nvPr/>
        </p:nvSpPr>
        <p:spPr>
          <a:xfrm>
            <a:off x="2512364" y="4822103"/>
            <a:ext cx="3850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50050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Decoding </a:t>
            </a:r>
            <a:r>
              <a:rPr lang="en-US" b="1" dirty="0">
                <a:solidFill>
                  <a:srgbClr val="4167B1"/>
                </a:solidFill>
              </a:rPr>
              <a:t>encodings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EF5EBCF-D5F5-460F-9CC1-AC6735960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007" y="2415599"/>
            <a:ext cx="5600700" cy="1990713"/>
          </a:xfrm>
        </p:spPr>
        <p:txBody>
          <a:bodyPr>
            <a:normAutofit/>
          </a:bodyPr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How much larger is bar b than bar a?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Answer: 9x</a:t>
            </a:r>
          </a:p>
          <a:p>
            <a:pPr marL="0" indent="0">
              <a:buClr>
                <a:srgbClr val="4167B1"/>
              </a:buClr>
              <a:buSzPct val="100000"/>
              <a:buNone/>
            </a:pP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5F4083E-0D9E-42BB-91CA-0E7EF163A9CC}"/>
              </a:ext>
            </a:extLst>
          </p:cNvPr>
          <p:cNvSpPr/>
          <p:nvPr/>
        </p:nvSpPr>
        <p:spPr>
          <a:xfrm>
            <a:off x="3686175" y="5334138"/>
            <a:ext cx="1828800" cy="457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5EFE5E-629D-45B2-9AEE-69FE95AB150C}"/>
              </a:ext>
            </a:extLst>
          </p:cNvPr>
          <p:cNvSpPr/>
          <p:nvPr/>
        </p:nvSpPr>
        <p:spPr>
          <a:xfrm>
            <a:off x="7220439" y="1676538"/>
            <a:ext cx="1828800" cy="41148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9DEC58D-B9CC-4718-899B-78976FFC1390}"/>
              </a:ext>
            </a:extLst>
          </p:cNvPr>
          <p:cNvSpPr/>
          <p:nvPr/>
        </p:nvSpPr>
        <p:spPr>
          <a:xfrm>
            <a:off x="7220439" y="5348045"/>
            <a:ext cx="1828800" cy="457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6E87C0-C5C3-411A-93C8-366345DBBE81}"/>
              </a:ext>
            </a:extLst>
          </p:cNvPr>
          <p:cNvSpPr/>
          <p:nvPr/>
        </p:nvSpPr>
        <p:spPr>
          <a:xfrm>
            <a:off x="7220439" y="3993159"/>
            <a:ext cx="1828800" cy="457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AECF02-13A2-43AF-90F0-96B9EBD5BE14}"/>
              </a:ext>
            </a:extLst>
          </p:cNvPr>
          <p:cNvSpPr/>
          <p:nvPr/>
        </p:nvSpPr>
        <p:spPr>
          <a:xfrm>
            <a:off x="7220439" y="4449397"/>
            <a:ext cx="1828800" cy="457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F315309-B954-4449-AF57-40389A64548C}"/>
              </a:ext>
            </a:extLst>
          </p:cNvPr>
          <p:cNvSpPr/>
          <p:nvPr/>
        </p:nvSpPr>
        <p:spPr>
          <a:xfrm>
            <a:off x="7220439" y="4893393"/>
            <a:ext cx="1828800" cy="457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A0E89C-DE97-41E6-90E0-78D93FBBC73C}"/>
              </a:ext>
            </a:extLst>
          </p:cNvPr>
          <p:cNvSpPr/>
          <p:nvPr/>
        </p:nvSpPr>
        <p:spPr>
          <a:xfrm>
            <a:off x="7220439" y="3528525"/>
            <a:ext cx="1828800" cy="457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FB14044-1D55-477F-A933-5FA21D215F69}"/>
              </a:ext>
            </a:extLst>
          </p:cNvPr>
          <p:cNvSpPr/>
          <p:nvPr/>
        </p:nvSpPr>
        <p:spPr>
          <a:xfrm>
            <a:off x="7220439" y="3069613"/>
            <a:ext cx="1828800" cy="457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3D65D69-BAD6-4214-B9D2-972E4B47ADC7}"/>
              </a:ext>
            </a:extLst>
          </p:cNvPr>
          <p:cNvSpPr/>
          <p:nvPr/>
        </p:nvSpPr>
        <p:spPr>
          <a:xfrm>
            <a:off x="7220439" y="2599036"/>
            <a:ext cx="1828800" cy="457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C04582-3634-4CBC-AC5D-7C489217B944}"/>
              </a:ext>
            </a:extLst>
          </p:cNvPr>
          <p:cNvSpPr/>
          <p:nvPr/>
        </p:nvSpPr>
        <p:spPr>
          <a:xfrm>
            <a:off x="7220439" y="2135448"/>
            <a:ext cx="1828800" cy="457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AB6F4F-418C-4C8A-A6B6-126657416874}"/>
              </a:ext>
            </a:extLst>
          </p:cNvPr>
          <p:cNvSpPr/>
          <p:nvPr/>
        </p:nvSpPr>
        <p:spPr>
          <a:xfrm>
            <a:off x="7220439" y="1676538"/>
            <a:ext cx="1828800" cy="457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959516-CB88-48A3-8106-FB112895D1AC}"/>
              </a:ext>
            </a:extLst>
          </p:cNvPr>
          <p:cNvSpPr txBox="1"/>
          <p:nvPr/>
        </p:nvSpPr>
        <p:spPr>
          <a:xfrm>
            <a:off x="4215413" y="5895675"/>
            <a:ext cx="2015231" cy="383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 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77241F-F525-48EB-94D8-688B9A711D2A}"/>
              </a:ext>
            </a:extLst>
          </p:cNvPr>
          <p:cNvSpPr txBox="1"/>
          <p:nvPr/>
        </p:nvSpPr>
        <p:spPr>
          <a:xfrm>
            <a:off x="7653938" y="5895675"/>
            <a:ext cx="2015231" cy="383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Bar B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4534D0E-C66E-4C8F-AC25-5D26FB4E7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82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Decoding </a:t>
            </a:r>
            <a:r>
              <a:rPr lang="en-US" b="1" dirty="0">
                <a:solidFill>
                  <a:srgbClr val="4167B1"/>
                </a:solidFill>
              </a:rPr>
              <a:t>encodings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EF5EBCF-D5F5-460F-9CC1-AC6735960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5083"/>
            <a:ext cx="10515600" cy="4376392"/>
          </a:xfrm>
        </p:spPr>
        <p:txBody>
          <a:bodyPr>
            <a:normAutofit/>
          </a:bodyPr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This is why simple bar and scatter plots are so effective!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While elements like color and area add interest and relative information to graphics, they should be used with care. 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sz="2800" dirty="0"/>
              <a:t>Which encodings do viewers interpret accurately?</a:t>
            </a:r>
          </a:p>
          <a:p>
            <a:pPr marL="0" indent="0">
              <a:buClr>
                <a:srgbClr val="4167B1"/>
              </a:buClr>
              <a:buSzPct val="100000"/>
              <a:buNone/>
            </a:pPr>
            <a:endParaRPr lang="en-US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19A60A7B-255E-4A82-B96C-9FE617230D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723D58-C85F-4971-A37C-07A163AE6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7156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Decoding </a:t>
            </a:r>
            <a:r>
              <a:rPr lang="en-US" b="1" dirty="0">
                <a:solidFill>
                  <a:srgbClr val="4167B1"/>
                </a:solidFill>
              </a:rPr>
              <a:t>encodings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80D3066-A817-4BED-AB27-65A790E6A5E3}"/>
              </a:ext>
            </a:extLst>
          </p:cNvPr>
          <p:cNvCxnSpPr/>
          <p:nvPr/>
        </p:nvCxnSpPr>
        <p:spPr>
          <a:xfrm>
            <a:off x="2224454" y="4495281"/>
            <a:ext cx="7608384" cy="0"/>
          </a:xfrm>
          <a:prstGeom prst="straightConnector1">
            <a:avLst/>
          </a:prstGeom>
          <a:ln w="571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183D7BC-BF56-436D-9DDE-84CF0EA04C8F}"/>
              </a:ext>
            </a:extLst>
          </p:cNvPr>
          <p:cNvGrpSpPr/>
          <p:nvPr/>
        </p:nvGrpSpPr>
        <p:grpSpPr>
          <a:xfrm>
            <a:off x="8778537" y="2737388"/>
            <a:ext cx="1511405" cy="1511405"/>
            <a:chOff x="8250707" y="2140498"/>
            <a:chExt cx="1828800" cy="182880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A3B5342-9A4E-4198-B9E8-96D855B37B92}"/>
                </a:ext>
              </a:extLst>
            </p:cNvPr>
            <p:cNvGrpSpPr/>
            <p:nvPr/>
          </p:nvGrpSpPr>
          <p:grpSpPr>
            <a:xfrm>
              <a:off x="8250707" y="2140498"/>
              <a:ext cx="1828800" cy="1828800"/>
              <a:chOff x="5431788" y="2327543"/>
              <a:chExt cx="732036" cy="728123"/>
            </a:xfrm>
          </p:grpSpPr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id="{C9DBD8BB-EAF4-4790-B9FB-402930C869F6}"/>
                  </a:ext>
                </a:extLst>
              </p:cNvPr>
              <p:cNvSpPr/>
              <p:nvPr/>
            </p:nvSpPr>
            <p:spPr>
              <a:xfrm>
                <a:off x="5431788" y="2327543"/>
                <a:ext cx="732036" cy="728123"/>
              </a:xfrm>
              <a:prstGeom prst="flowChartConnector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89" name="Graphic 10" descr="Scatterplot">
                <a:extLst>
                  <a:ext uri="{FF2B5EF4-FFF2-40B4-BE49-F238E27FC236}">
                    <a16:creationId xmlns:a16="http://schemas.microsoft.com/office/drawing/2014/main" id="{FE65009F-20EA-4003-B286-6AFE4F7A7EAA}"/>
                  </a:ext>
                </a:extLst>
              </p:cNvPr>
              <p:cNvGrpSpPr/>
              <p:nvPr/>
            </p:nvGrpSpPr>
            <p:grpSpPr>
              <a:xfrm>
                <a:off x="5677150" y="2460848"/>
                <a:ext cx="290670" cy="285186"/>
                <a:chOff x="5677150" y="2460848"/>
                <a:chExt cx="290670" cy="285186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655CFA07-728C-4FF0-A1AA-782D66314C84}"/>
                    </a:ext>
                  </a:extLst>
                </p:cNvPr>
                <p:cNvSpPr/>
                <p:nvPr/>
              </p:nvSpPr>
              <p:spPr>
                <a:xfrm>
                  <a:off x="5677150" y="2702160"/>
                  <a:ext cx="43874" cy="43874"/>
                </a:xfrm>
                <a:custGeom>
                  <a:avLst/>
                  <a:gdLst>
                    <a:gd name="connsiteX0" fmla="*/ 43875 w 43874"/>
                    <a:gd name="connsiteY0" fmla="*/ 21937 h 43874"/>
                    <a:gd name="connsiteX1" fmla="*/ 21937 w 43874"/>
                    <a:gd name="connsiteY1" fmla="*/ 43875 h 43874"/>
                    <a:gd name="connsiteX2" fmla="*/ 0 w 43874"/>
                    <a:gd name="connsiteY2" fmla="*/ 21937 h 43874"/>
                    <a:gd name="connsiteX3" fmla="*/ 21937 w 43874"/>
                    <a:gd name="connsiteY3" fmla="*/ 0 h 43874"/>
                    <a:gd name="connsiteX4" fmla="*/ 43875 w 43874"/>
                    <a:gd name="connsiteY4" fmla="*/ 21937 h 43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874" h="43874">
                      <a:moveTo>
                        <a:pt x="43875" y="21937"/>
                      </a:moveTo>
                      <a:cubicBezTo>
                        <a:pt x="43875" y="34053"/>
                        <a:pt x="34053" y="43875"/>
                        <a:pt x="21937" y="43875"/>
                      </a:cubicBezTo>
                      <a:cubicBezTo>
                        <a:pt x="9822" y="43875"/>
                        <a:pt x="0" y="34053"/>
                        <a:pt x="0" y="21937"/>
                      </a:cubicBezTo>
                      <a:cubicBezTo>
                        <a:pt x="0" y="9822"/>
                        <a:pt x="9822" y="0"/>
                        <a:pt x="21937" y="0"/>
                      </a:cubicBezTo>
                      <a:cubicBezTo>
                        <a:pt x="34053" y="0"/>
                        <a:pt x="43875" y="9822"/>
                        <a:pt x="43875" y="2193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F037DCD8-DB2F-464B-B735-84F25A83456C}"/>
                    </a:ext>
                  </a:extLst>
                </p:cNvPr>
                <p:cNvSpPr/>
                <p:nvPr/>
              </p:nvSpPr>
              <p:spPr>
                <a:xfrm>
                  <a:off x="5699087" y="2630863"/>
                  <a:ext cx="43874" cy="43874"/>
                </a:xfrm>
                <a:custGeom>
                  <a:avLst/>
                  <a:gdLst>
                    <a:gd name="connsiteX0" fmla="*/ 43875 w 43874"/>
                    <a:gd name="connsiteY0" fmla="*/ 21937 h 43874"/>
                    <a:gd name="connsiteX1" fmla="*/ 21937 w 43874"/>
                    <a:gd name="connsiteY1" fmla="*/ 43875 h 43874"/>
                    <a:gd name="connsiteX2" fmla="*/ 0 w 43874"/>
                    <a:gd name="connsiteY2" fmla="*/ 21937 h 43874"/>
                    <a:gd name="connsiteX3" fmla="*/ 21937 w 43874"/>
                    <a:gd name="connsiteY3" fmla="*/ 0 h 43874"/>
                    <a:gd name="connsiteX4" fmla="*/ 43875 w 43874"/>
                    <a:gd name="connsiteY4" fmla="*/ 21937 h 43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874" h="43874">
                      <a:moveTo>
                        <a:pt x="43875" y="21937"/>
                      </a:moveTo>
                      <a:cubicBezTo>
                        <a:pt x="43875" y="34053"/>
                        <a:pt x="34053" y="43875"/>
                        <a:pt x="21937" y="43875"/>
                      </a:cubicBezTo>
                      <a:cubicBezTo>
                        <a:pt x="9822" y="43875"/>
                        <a:pt x="0" y="34053"/>
                        <a:pt x="0" y="21937"/>
                      </a:cubicBezTo>
                      <a:cubicBezTo>
                        <a:pt x="0" y="9822"/>
                        <a:pt x="9822" y="0"/>
                        <a:pt x="21937" y="0"/>
                      </a:cubicBezTo>
                      <a:cubicBezTo>
                        <a:pt x="34053" y="0"/>
                        <a:pt x="43875" y="9822"/>
                        <a:pt x="43875" y="2193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3" name="Freeform: Shape 92">
                  <a:extLst>
                    <a:ext uri="{FF2B5EF4-FFF2-40B4-BE49-F238E27FC236}">
                      <a16:creationId xmlns:a16="http://schemas.microsoft.com/office/drawing/2014/main" id="{80D060D6-93B2-48F9-8CC7-D3DAC9983363}"/>
                    </a:ext>
                  </a:extLst>
                </p:cNvPr>
                <p:cNvSpPr/>
                <p:nvPr/>
              </p:nvSpPr>
              <p:spPr>
                <a:xfrm>
                  <a:off x="5775868" y="2641832"/>
                  <a:ext cx="43874" cy="43874"/>
                </a:xfrm>
                <a:custGeom>
                  <a:avLst/>
                  <a:gdLst>
                    <a:gd name="connsiteX0" fmla="*/ 43875 w 43874"/>
                    <a:gd name="connsiteY0" fmla="*/ 21937 h 43874"/>
                    <a:gd name="connsiteX1" fmla="*/ 21937 w 43874"/>
                    <a:gd name="connsiteY1" fmla="*/ 43875 h 43874"/>
                    <a:gd name="connsiteX2" fmla="*/ 0 w 43874"/>
                    <a:gd name="connsiteY2" fmla="*/ 21937 h 43874"/>
                    <a:gd name="connsiteX3" fmla="*/ 21937 w 43874"/>
                    <a:gd name="connsiteY3" fmla="*/ 0 h 43874"/>
                    <a:gd name="connsiteX4" fmla="*/ 43875 w 43874"/>
                    <a:gd name="connsiteY4" fmla="*/ 21937 h 43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874" h="43874">
                      <a:moveTo>
                        <a:pt x="43875" y="21937"/>
                      </a:moveTo>
                      <a:cubicBezTo>
                        <a:pt x="43875" y="34053"/>
                        <a:pt x="34053" y="43875"/>
                        <a:pt x="21937" y="43875"/>
                      </a:cubicBezTo>
                      <a:cubicBezTo>
                        <a:pt x="9822" y="43875"/>
                        <a:pt x="0" y="34053"/>
                        <a:pt x="0" y="21937"/>
                      </a:cubicBezTo>
                      <a:cubicBezTo>
                        <a:pt x="0" y="9822"/>
                        <a:pt x="9822" y="0"/>
                        <a:pt x="21937" y="0"/>
                      </a:cubicBezTo>
                      <a:cubicBezTo>
                        <a:pt x="34053" y="0"/>
                        <a:pt x="43875" y="9822"/>
                        <a:pt x="43875" y="2193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4" name="Freeform: Shape 93">
                  <a:extLst>
                    <a:ext uri="{FF2B5EF4-FFF2-40B4-BE49-F238E27FC236}">
                      <a16:creationId xmlns:a16="http://schemas.microsoft.com/office/drawing/2014/main" id="{F0738316-BEAB-43C3-A098-BBB2D7478CF5}"/>
                    </a:ext>
                  </a:extLst>
                </p:cNvPr>
                <p:cNvSpPr/>
                <p:nvPr/>
              </p:nvSpPr>
              <p:spPr>
                <a:xfrm>
                  <a:off x="5775868" y="2565051"/>
                  <a:ext cx="43874" cy="43874"/>
                </a:xfrm>
                <a:custGeom>
                  <a:avLst/>
                  <a:gdLst>
                    <a:gd name="connsiteX0" fmla="*/ 43875 w 43874"/>
                    <a:gd name="connsiteY0" fmla="*/ 21937 h 43874"/>
                    <a:gd name="connsiteX1" fmla="*/ 21937 w 43874"/>
                    <a:gd name="connsiteY1" fmla="*/ 43875 h 43874"/>
                    <a:gd name="connsiteX2" fmla="*/ 0 w 43874"/>
                    <a:gd name="connsiteY2" fmla="*/ 21937 h 43874"/>
                    <a:gd name="connsiteX3" fmla="*/ 21937 w 43874"/>
                    <a:gd name="connsiteY3" fmla="*/ 0 h 43874"/>
                    <a:gd name="connsiteX4" fmla="*/ 43875 w 43874"/>
                    <a:gd name="connsiteY4" fmla="*/ 21937 h 43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874" h="43874">
                      <a:moveTo>
                        <a:pt x="43875" y="21937"/>
                      </a:moveTo>
                      <a:cubicBezTo>
                        <a:pt x="43875" y="34053"/>
                        <a:pt x="34053" y="43875"/>
                        <a:pt x="21937" y="43875"/>
                      </a:cubicBezTo>
                      <a:cubicBezTo>
                        <a:pt x="9822" y="43875"/>
                        <a:pt x="0" y="34053"/>
                        <a:pt x="0" y="21937"/>
                      </a:cubicBezTo>
                      <a:cubicBezTo>
                        <a:pt x="0" y="9822"/>
                        <a:pt x="9822" y="0"/>
                        <a:pt x="21937" y="0"/>
                      </a:cubicBezTo>
                      <a:cubicBezTo>
                        <a:pt x="34053" y="0"/>
                        <a:pt x="43875" y="9822"/>
                        <a:pt x="43875" y="2193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5" name="Freeform: Shape 94">
                  <a:extLst>
                    <a:ext uri="{FF2B5EF4-FFF2-40B4-BE49-F238E27FC236}">
                      <a16:creationId xmlns:a16="http://schemas.microsoft.com/office/drawing/2014/main" id="{D2D6B1F6-C06D-4A63-A385-A4BAA1259484}"/>
                    </a:ext>
                  </a:extLst>
                </p:cNvPr>
                <p:cNvSpPr/>
                <p:nvPr/>
              </p:nvSpPr>
              <p:spPr>
                <a:xfrm>
                  <a:off x="5847165" y="2543114"/>
                  <a:ext cx="43874" cy="43874"/>
                </a:xfrm>
                <a:custGeom>
                  <a:avLst/>
                  <a:gdLst>
                    <a:gd name="connsiteX0" fmla="*/ 43875 w 43874"/>
                    <a:gd name="connsiteY0" fmla="*/ 21937 h 43874"/>
                    <a:gd name="connsiteX1" fmla="*/ 21937 w 43874"/>
                    <a:gd name="connsiteY1" fmla="*/ 43875 h 43874"/>
                    <a:gd name="connsiteX2" fmla="*/ 0 w 43874"/>
                    <a:gd name="connsiteY2" fmla="*/ 21937 h 43874"/>
                    <a:gd name="connsiteX3" fmla="*/ 21937 w 43874"/>
                    <a:gd name="connsiteY3" fmla="*/ 0 h 43874"/>
                    <a:gd name="connsiteX4" fmla="*/ 43875 w 43874"/>
                    <a:gd name="connsiteY4" fmla="*/ 21937 h 43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874" h="43874">
                      <a:moveTo>
                        <a:pt x="43875" y="21937"/>
                      </a:moveTo>
                      <a:cubicBezTo>
                        <a:pt x="43875" y="34053"/>
                        <a:pt x="34053" y="43875"/>
                        <a:pt x="21937" y="43875"/>
                      </a:cubicBezTo>
                      <a:cubicBezTo>
                        <a:pt x="9822" y="43875"/>
                        <a:pt x="0" y="34053"/>
                        <a:pt x="0" y="21937"/>
                      </a:cubicBezTo>
                      <a:cubicBezTo>
                        <a:pt x="0" y="9822"/>
                        <a:pt x="9822" y="0"/>
                        <a:pt x="21937" y="0"/>
                      </a:cubicBezTo>
                      <a:cubicBezTo>
                        <a:pt x="34053" y="0"/>
                        <a:pt x="43875" y="9822"/>
                        <a:pt x="43875" y="2193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6" name="Freeform: Shape 95">
                  <a:extLst>
                    <a:ext uri="{FF2B5EF4-FFF2-40B4-BE49-F238E27FC236}">
                      <a16:creationId xmlns:a16="http://schemas.microsoft.com/office/drawing/2014/main" id="{6FBB2DCB-A774-4545-8EC1-E207D57D73DB}"/>
                    </a:ext>
                  </a:extLst>
                </p:cNvPr>
                <p:cNvSpPr/>
                <p:nvPr/>
              </p:nvSpPr>
              <p:spPr>
                <a:xfrm>
                  <a:off x="5923946" y="2543114"/>
                  <a:ext cx="43874" cy="43874"/>
                </a:xfrm>
                <a:custGeom>
                  <a:avLst/>
                  <a:gdLst>
                    <a:gd name="connsiteX0" fmla="*/ 43875 w 43874"/>
                    <a:gd name="connsiteY0" fmla="*/ 21937 h 43874"/>
                    <a:gd name="connsiteX1" fmla="*/ 21937 w 43874"/>
                    <a:gd name="connsiteY1" fmla="*/ 43875 h 43874"/>
                    <a:gd name="connsiteX2" fmla="*/ 0 w 43874"/>
                    <a:gd name="connsiteY2" fmla="*/ 21937 h 43874"/>
                    <a:gd name="connsiteX3" fmla="*/ 21937 w 43874"/>
                    <a:gd name="connsiteY3" fmla="*/ 0 h 43874"/>
                    <a:gd name="connsiteX4" fmla="*/ 43875 w 43874"/>
                    <a:gd name="connsiteY4" fmla="*/ 21937 h 43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874" h="43874">
                      <a:moveTo>
                        <a:pt x="43875" y="21937"/>
                      </a:moveTo>
                      <a:cubicBezTo>
                        <a:pt x="43875" y="34053"/>
                        <a:pt x="34053" y="43875"/>
                        <a:pt x="21937" y="43875"/>
                      </a:cubicBezTo>
                      <a:cubicBezTo>
                        <a:pt x="9822" y="43875"/>
                        <a:pt x="0" y="34053"/>
                        <a:pt x="0" y="21937"/>
                      </a:cubicBezTo>
                      <a:cubicBezTo>
                        <a:pt x="0" y="9822"/>
                        <a:pt x="9822" y="0"/>
                        <a:pt x="21937" y="0"/>
                      </a:cubicBezTo>
                      <a:cubicBezTo>
                        <a:pt x="34053" y="0"/>
                        <a:pt x="43875" y="9822"/>
                        <a:pt x="43875" y="2193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97" name="Freeform: Shape 96">
                  <a:extLst>
                    <a:ext uri="{FF2B5EF4-FFF2-40B4-BE49-F238E27FC236}">
                      <a16:creationId xmlns:a16="http://schemas.microsoft.com/office/drawing/2014/main" id="{E4C0F62D-306F-4E04-B7E7-A51961C0DEE1}"/>
                    </a:ext>
                  </a:extLst>
                </p:cNvPr>
                <p:cNvSpPr/>
                <p:nvPr/>
              </p:nvSpPr>
              <p:spPr>
                <a:xfrm>
                  <a:off x="5923946" y="2460848"/>
                  <a:ext cx="43874" cy="43874"/>
                </a:xfrm>
                <a:custGeom>
                  <a:avLst/>
                  <a:gdLst>
                    <a:gd name="connsiteX0" fmla="*/ 43875 w 43874"/>
                    <a:gd name="connsiteY0" fmla="*/ 21937 h 43874"/>
                    <a:gd name="connsiteX1" fmla="*/ 21937 w 43874"/>
                    <a:gd name="connsiteY1" fmla="*/ 43875 h 43874"/>
                    <a:gd name="connsiteX2" fmla="*/ 0 w 43874"/>
                    <a:gd name="connsiteY2" fmla="*/ 21937 h 43874"/>
                    <a:gd name="connsiteX3" fmla="*/ 21937 w 43874"/>
                    <a:gd name="connsiteY3" fmla="*/ 0 h 43874"/>
                    <a:gd name="connsiteX4" fmla="*/ 43875 w 43874"/>
                    <a:gd name="connsiteY4" fmla="*/ 21937 h 438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3874" h="43874">
                      <a:moveTo>
                        <a:pt x="43875" y="21937"/>
                      </a:moveTo>
                      <a:cubicBezTo>
                        <a:pt x="43875" y="34053"/>
                        <a:pt x="34053" y="43875"/>
                        <a:pt x="21937" y="43875"/>
                      </a:cubicBezTo>
                      <a:cubicBezTo>
                        <a:pt x="9822" y="43875"/>
                        <a:pt x="0" y="34053"/>
                        <a:pt x="0" y="21937"/>
                      </a:cubicBezTo>
                      <a:cubicBezTo>
                        <a:pt x="0" y="9822"/>
                        <a:pt x="9822" y="0"/>
                        <a:pt x="21937" y="0"/>
                      </a:cubicBezTo>
                      <a:cubicBezTo>
                        <a:pt x="34053" y="0"/>
                        <a:pt x="43875" y="9822"/>
                        <a:pt x="43875" y="21937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1369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E245243-5470-4134-B57C-F5A21603DFFC}"/>
                </a:ext>
              </a:extLst>
            </p:cNvPr>
            <p:cNvSpPr txBox="1"/>
            <p:nvPr/>
          </p:nvSpPr>
          <p:spPr>
            <a:xfrm>
              <a:off x="8644724" y="3396734"/>
              <a:ext cx="1251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Position</a:t>
              </a:r>
              <a:endParaRPr lang="en-US" dirty="0"/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EE8FC66F-DC3B-4221-815E-440CAE3FCF14}"/>
              </a:ext>
            </a:extLst>
          </p:cNvPr>
          <p:cNvGrpSpPr/>
          <p:nvPr/>
        </p:nvGrpSpPr>
        <p:grpSpPr>
          <a:xfrm>
            <a:off x="7594790" y="4755258"/>
            <a:ext cx="1511405" cy="1511405"/>
            <a:chOff x="7391109" y="4678522"/>
            <a:chExt cx="1828800" cy="182880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543E078-FC60-4E6C-AC7C-FD17731CF8DE}"/>
                </a:ext>
              </a:extLst>
            </p:cNvPr>
            <p:cNvGrpSpPr/>
            <p:nvPr/>
          </p:nvGrpSpPr>
          <p:grpSpPr>
            <a:xfrm>
              <a:off x="7391109" y="4678522"/>
              <a:ext cx="1828800" cy="1828800"/>
              <a:chOff x="7921566" y="5322484"/>
              <a:chExt cx="732036" cy="728123"/>
            </a:xfrm>
          </p:grpSpPr>
          <p:sp>
            <p:nvSpPr>
              <p:cNvPr id="24" name="Flowchart: Connector 23">
                <a:extLst>
                  <a:ext uri="{FF2B5EF4-FFF2-40B4-BE49-F238E27FC236}">
                    <a16:creationId xmlns:a16="http://schemas.microsoft.com/office/drawing/2014/main" id="{23CAAB8B-3A73-402F-8962-E7712C7435E4}"/>
                  </a:ext>
                </a:extLst>
              </p:cNvPr>
              <p:cNvSpPr/>
              <p:nvPr/>
            </p:nvSpPr>
            <p:spPr>
              <a:xfrm>
                <a:off x="7921566" y="5322484"/>
                <a:ext cx="732036" cy="728123"/>
              </a:xfrm>
              <a:prstGeom prst="flowChartConnector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98" name="Graphic 6" descr="Bar chart">
                <a:extLst>
                  <a:ext uri="{FF2B5EF4-FFF2-40B4-BE49-F238E27FC236}">
                    <a16:creationId xmlns:a16="http://schemas.microsoft.com/office/drawing/2014/main" id="{B93D9607-8543-4904-93D0-17F6ACCC0414}"/>
                  </a:ext>
                </a:extLst>
              </p:cNvPr>
              <p:cNvGrpSpPr/>
              <p:nvPr/>
            </p:nvGrpSpPr>
            <p:grpSpPr>
              <a:xfrm>
                <a:off x="8157833" y="5534098"/>
                <a:ext cx="330640" cy="330640"/>
                <a:chOff x="8157833" y="5534098"/>
                <a:chExt cx="330640" cy="330640"/>
              </a:xfrm>
            </p:grpSpPr>
            <p:sp>
              <p:nvSpPr>
                <p:cNvPr id="100" name="Freeform: Shape 99">
                  <a:extLst>
                    <a:ext uri="{FF2B5EF4-FFF2-40B4-BE49-F238E27FC236}">
                      <a16:creationId xmlns:a16="http://schemas.microsoft.com/office/drawing/2014/main" id="{7C34173B-8B74-4699-90F9-CBB244B268E2}"/>
                    </a:ext>
                  </a:extLst>
                </p:cNvPr>
                <p:cNvSpPr/>
                <p:nvPr/>
              </p:nvSpPr>
              <p:spPr>
                <a:xfrm>
                  <a:off x="8157833" y="5658088"/>
                  <a:ext cx="64947" cy="206650"/>
                </a:xfrm>
                <a:custGeom>
                  <a:avLst/>
                  <a:gdLst>
                    <a:gd name="connsiteX0" fmla="*/ 0 w 64947"/>
                    <a:gd name="connsiteY0" fmla="*/ 0 h 206650"/>
                    <a:gd name="connsiteX1" fmla="*/ 64947 w 64947"/>
                    <a:gd name="connsiteY1" fmla="*/ 0 h 206650"/>
                    <a:gd name="connsiteX2" fmla="*/ 64947 w 64947"/>
                    <a:gd name="connsiteY2" fmla="*/ 206650 h 206650"/>
                    <a:gd name="connsiteX3" fmla="*/ 0 w 64947"/>
                    <a:gd name="connsiteY3" fmla="*/ 206650 h 20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947" h="206650">
                      <a:moveTo>
                        <a:pt x="0" y="0"/>
                      </a:moveTo>
                      <a:lnTo>
                        <a:pt x="64947" y="0"/>
                      </a:lnTo>
                      <a:lnTo>
                        <a:pt x="64947" y="206650"/>
                      </a:lnTo>
                      <a:lnTo>
                        <a:pt x="0" y="2066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6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1" name="Freeform: Shape 100">
                  <a:extLst>
                    <a:ext uri="{FF2B5EF4-FFF2-40B4-BE49-F238E27FC236}">
                      <a16:creationId xmlns:a16="http://schemas.microsoft.com/office/drawing/2014/main" id="{C44D3221-796D-41BB-A04E-572691F89634}"/>
                    </a:ext>
                  </a:extLst>
                </p:cNvPr>
                <p:cNvSpPr/>
                <p:nvPr/>
              </p:nvSpPr>
              <p:spPr>
                <a:xfrm>
                  <a:off x="8246397" y="5534098"/>
                  <a:ext cx="64947" cy="330640"/>
                </a:xfrm>
                <a:custGeom>
                  <a:avLst/>
                  <a:gdLst>
                    <a:gd name="connsiteX0" fmla="*/ 0 w 64947"/>
                    <a:gd name="connsiteY0" fmla="*/ 0 h 330640"/>
                    <a:gd name="connsiteX1" fmla="*/ 64947 w 64947"/>
                    <a:gd name="connsiteY1" fmla="*/ 0 h 330640"/>
                    <a:gd name="connsiteX2" fmla="*/ 64947 w 64947"/>
                    <a:gd name="connsiteY2" fmla="*/ 330640 h 330640"/>
                    <a:gd name="connsiteX3" fmla="*/ 0 w 64947"/>
                    <a:gd name="connsiteY3" fmla="*/ 330640 h 3306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947" h="330640">
                      <a:moveTo>
                        <a:pt x="0" y="0"/>
                      </a:moveTo>
                      <a:lnTo>
                        <a:pt x="64947" y="0"/>
                      </a:lnTo>
                      <a:lnTo>
                        <a:pt x="64947" y="330640"/>
                      </a:lnTo>
                      <a:lnTo>
                        <a:pt x="0" y="3306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6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2" name="Freeform: Shape 101">
                  <a:extLst>
                    <a:ext uri="{FF2B5EF4-FFF2-40B4-BE49-F238E27FC236}">
                      <a16:creationId xmlns:a16="http://schemas.microsoft.com/office/drawing/2014/main" id="{A5899EBB-6391-4986-8E13-E7FD748B7F53}"/>
                    </a:ext>
                  </a:extLst>
                </p:cNvPr>
                <p:cNvSpPr/>
                <p:nvPr/>
              </p:nvSpPr>
              <p:spPr>
                <a:xfrm>
                  <a:off x="8334962" y="5658088"/>
                  <a:ext cx="64947" cy="206650"/>
                </a:xfrm>
                <a:custGeom>
                  <a:avLst/>
                  <a:gdLst>
                    <a:gd name="connsiteX0" fmla="*/ 0 w 64947"/>
                    <a:gd name="connsiteY0" fmla="*/ 0 h 206650"/>
                    <a:gd name="connsiteX1" fmla="*/ 64947 w 64947"/>
                    <a:gd name="connsiteY1" fmla="*/ 0 h 206650"/>
                    <a:gd name="connsiteX2" fmla="*/ 64947 w 64947"/>
                    <a:gd name="connsiteY2" fmla="*/ 206650 h 206650"/>
                    <a:gd name="connsiteX3" fmla="*/ 0 w 64947"/>
                    <a:gd name="connsiteY3" fmla="*/ 206650 h 2066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947" h="206650">
                      <a:moveTo>
                        <a:pt x="0" y="0"/>
                      </a:moveTo>
                      <a:lnTo>
                        <a:pt x="64947" y="0"/>
                      </a:lnTo>
                      <a:lnTo>
                        <a:pt x="64947" y="206650"/>
                      </a:lnTo>
                      <a:lnTo>
                        <a:pt x="0" y="2066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6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103" name="Freeform: Shape 102">
                  <a:extLst>
                    <a:ext uri="{FF2B5EF4-FFF2-40B4-BE49-F238E27FC236}">
                      <a16:creationId xmlns:a16="http://schemas.microsoft.com/office/drawing/2014/main" id="{3471F46D-F3C9-42C3-8ECC-5C852C97191F}"/>
                    </a:ext>
                  </a:extLst>
                </p:cNvPr>
                <p:cNvSpPr/>
                <p:nvPr/>
              </p:nvSpPr>
              <p:spPr>
                <a:xfrm>
                  <a:off x="8423526" y="5758461"/>
                  <a:ext cx="64947" cy="106277"/>
                </a:xfrm>
                <a:custGeom>
                  <a:avLst/>
                  <a:gdLst>
                    <a:gd name="connsiteX0" fmla="*/ 0 w 64947"/>
                    <a:gd name="connsiteY0" fmla="*/ 0 h 106277"/>
                    <a:gd name="connsiteX1" fmla="*/ 64947 w 64947"/>
                    <a:gd name="connsiteY1" fmla="*/ 0 h 106277"/>
                    <a:gd name="connsiteX2" fmla="*/ 64947 w 64947"/>
                    <a:gd name="connsiteY2" fmla="*/ 106277 h 106277"/>
                    <a:gd name="connsiteX3" fmla="*/ 0 w 64947"/>
                    <a:gd name="connsiteY3" fmla="*/ 106277 h 1062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64947" h="106277">
                      <a:moveTo>
                        <a:pt x="0" y="0"/>
                      </a:moveTo>
                      <a:lnTo>
                        <a:pt x="64947" y="0"/>
                      </a:lnTo>
                      <a:lnTo>
                        <a:pt x="64947" y="106277"/>
                      </a:lnTo>
                      <a:lnTo>
                        <a:pt x="0" y="106277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1468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9174DA5-40F2-42E6-907F-E7612D8252E8}"/>
                </a:ext>
              </a:extLst>
            </p:cNvPr>
            <p:cNvSpPr txBox="1"/>
            <p:nvPr/>
          </p:nvSpPr>
          <p:spPr>
            <a:xfrm>
              <a:off x="7797777" y="4775932"/>
              <a:ext cx="1251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Length</a:t>
              </a:r>
              <a:endParaRPr lang="en-US" dirty="0"/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40A46EF3-FBEF-4FC1-BDF2-D1B6FF31DFF8}"/>
              </a:ext>
            </a:extLst>
          </p:cNvPr>
          <p:cNvGrpSpPr/>
          <p:nvPr/>
        </p:nvGrpSpPr>
        <p:grpSpPr>
          <a:xfrm>
            <a:off x="6113758" y="2720177"/>
            <a:ext cx="1752387" cy="1511405"/>
            <a:chOff x="5567518" y="2163754"/>
            <a:chExt cx="2120389" cy="1828800"/>
          </a:xfrm>
        </p:grpSpPr>
        <p:sp>
          <p:nvSpPr>
            <p:cNvPr id="27" name="Flowchart: Connector 26">
              <a:extLst>
                <a:ext uri="{FF2B5EF4-FFF2-40B4-BE49-F238E27FC236}">
                  <a16:creationId xmlns:a16="http://schemas.microsoft.com/office/drawing/2014/main" id="{0F83CB58-EE40-40B2-ACBC-A006C94E9B1F}"/>
                </a:ext>
              </a:extLst>
            </p:cNvPr>
            <p:cNvSpPr/>
            <p:nvPr/>
          </p:nvSpPr>
          <p:spPr>
            <a:xfrm>
              <a:off x="5713313" y="2163754"/>
              <a:ext cx="1828800" cy="1828800"/>
            </a:xfrm>
            <a:prstGeom prst="flowChartConnector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AutoShape 2">
              <a:extLst>
                <a:ext uri="{FF2B5EF4-FFF2-40B4-BE49-F238E27FC236}">
                  <a16:creationId xmlns:a16="http://schemas.microsoft.com/office/drawing/2014/main" id="{19A60A7B-255E-4A82-B96C-9FE617230D3C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943600" y="32766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" name="Graphic 7" descr="Pie chart">
              <a:extLst>
                <a:ext uri="{FF2B5EF4-FFF2-40B4-BE49-F238E27FC236}">
                  <a16:creationId xmlns:a16="http://schemas.microsoft.com/office/drawing/2014/main" id="{D992B67E-1448-4D80-B112-7F861D188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77684" y="2302759"/>
              <a:ext cx="1069490" cy="106949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18FC5A9-CE3C-45FE-B6EA-CC655443AD51}"/>
                </a:ext>
              </a:extLst>
            </p:cNvPr>
            <p:cNvSpPr txBox="1"/>
            <p:nvPr/>
          </p:nvSpPr>
          <p:spPr>
            <a:xfrm>
              <a:off x="5567518" y="3300057"/>
              <a:ext cx="2120389" cy="6432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Angle and </a:t>
              </a:r>
            </a:p>
            <a:p>
              <a:pPr algn="ctr"/>
              <a:r>
                <a:rPr lang="en-US" sz="1600" dirty="0"/>
                <a:t>slope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404F8F9-2907-4E44-8FAA-8DCFF32A2B54}"/>
              </a:ext>
            </a:extLst>
          </p:cNvPr>
          <p:cNvGrpSpPr/>
          <p:nvPr/>
        </p:nvGrpSpPr>
        <p:grpSpPr>
          <a:xfrm>
            <a:off x="1902470" y="4721783"/>
            <a:ext cx="1511405" cy="1511405"/>
            <a:chOff x="1295128" y="4595037"/>
            <a:chExt cx="1828800" cy="1828800"/>
          </a:xfrm>
        </p:grpSpPr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E820F442-92D3-42A1-A6FF-929B545EC47C}"/>
                </a:ext>
              </a:extLst>
            </p:cNvPr>
            <p:cNvSpPr/>
            <p:nvPr/>
          </p:nvSpPr>
          <p:spPr>
            <a:xfrm>
              <a:off x="1295128" y="4595037"/>
              <a:ext cx="1828800" cy="1828800"/>
            </a:xfrm>
            <a:prstGeom prst="flowChartConnector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87EAD32-51E5-4CC9-A5A1-BF670E01FDC7}"/>
                </a:ext>
              </a:extLst>
            </p:cNvPr>
            <p:cNvSpPr txBox="1"/>
            <p:nvPr/>
          </p:nvSpPr>
          <p:spPr>
            <a:xfrm>
              <a:off x="1535128" y="4774002"/>
              <a:ext cx="1518730" cy="37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Color hue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A10EB6E-3A82-4B65-B4B2-15B17283E701}"/>
                </a:ext>
              </a:extLst>
            </p:cNvPr>
            <p:cNvSpPr/>
            <p:nvPr/>
          </p:nvSpPr>
          <p:spPr>
            <a:xfrm>
              <a:off x="1617902" y="5414560"/>
              <a:ext cx="225900" cy="256705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BAFB90F-7CC9-4F44-ADD7-D4901C0EA26D}"/>
                </a:ext>
              </a:extLst>
            </p:cNvPr>
            <p:cNvSpPr/>
            <p:nvPr/>
          </p:nvSpPr>
          <p:spPr>
            <a:xfrm>
              <a:off x="1858163" y="5417763"/>
              <a:ext cx="225900" cy="25670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31234DFA-1BD9-424D-AE89-E99E3A8857FB}"/>
                </a:ext>
              </a:extLst>
            </p:cNvPr>
            <p:cNvSpPr/>
            <p:nvPr/>
          </p:nvSpPr>
          <p:spPr>
            <a:xfrm>
              <a:off x="2102028" y="5417763"/>
              <a:ext cx="225900" cy="256705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C35E465C-2493-4247-9774-D7AF42445C7F}"/>
                </a:ext>
              </a:extLst>
            </p:cNvPr>
            <p:cNvSpPr/>
            <p:nvPr/>
          </p:nvSpPr>
          <p:spPr>
            <a:xfrm>
              <a:off x="2345676" y="5417763"/>
              <a:ext cx="225900" cy="256705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AACEC2E9-EF7E-406D-AE42-8CEC4956A97F}"/>
                </a:ext>
              </a:extLst>
            </p:cNvPr>
            <p:cNvSpPr/>
            <p:nvPr/>
          </p:nvSpPr>
          <p:spPr>
            <a:xfrm>
              <a:off x="2589334" y="5417763"/>
              <a:ext cx="225900" cy="256705"/>
            </a:xfrm>
            <a:prstGeom prst="rect">
              <a:avLst/>
            </a:prstGeom>
            <a:solidFill>
              <a:srgbClr val="CC7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43B6E6B-23D5-4562-BA1C-6D99B4290D61}"/>
              </a:ext>
            </a:extLst>
          </p:cNvPr>
          <p:cNvGrpSpPr/>
          <p:nvPr/>
        </p:nvGrpSpPr>
        <p:grpSpPr>
          <a:xfrm>
            <a:off x="3250817" y="2733929"/>
            <a:ext cx="1752387" cy="1511405"/>
            <a:chOff x="2687129" y="2110681"/>
            <a:chExt cx="2120389" cy="1828800"/>
          </a:xfrm>
        </p:grpSpPr>
        <p:sp>
          <p:nvSpPr>
            <p:cNvPr id="72" name="Flowchart: Connector 71">
              <a:extLst>
                <a:ext uri="{FF2B5EF4-FFF2-40B4-BE49-F238E27FC236}">
                  <a16:creationId xmlns:a16="http://schemas.microsoft.com/office/drawing/2014/main" id="{40FEDCEC-8D8A-4D75-9609-EE0819F930FB}"/>
                </a:ext>
              </a:extLst>
            </p:cNvPr>
            <p:cNvSpPr/>
            <p:nvPr/>
          </p:nvSpPr>
          <p:spPr>
            <a:xfrm>
              <a:off x="2847186" y="2110681"/>
              <a:ext cx="1828800" cy="1828800"/>
            </a:xfrm>
            <a:prstGeom prst="flowChartConnector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C966341-DB8A-4F5F-A183-8D928D88AFA0}"/>
                </a:ext>
              </a:extLst>
            </p:cNvPr>
            <p:cNvSpPr txBox="1"/>
            <p:nvPr/>
          </p:nvSpPr>
          <p:spPr>
            <a:xfrm>
              <a:off x="2687129" y="2644172"/>
              <a:ext cx="2120389" cy="11544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Volume, </a:t>
              </a:r>
            </a:p>
            <a:p>
              <a:pPr algn="ctr"/>
              <a:r>
                <a:rPr lang="en-US" sz="1400" dirty="0"/>
                <a:t>density, </a:t>
              </a:r>
            </a:p>
            <a:p>
              <a:pPr algn="ctr"/>
              <a:r>
                <a:rPr lang="en-US" sz="1400" dirty="0"/>
                <a:t>color </a:t>
              </a:r>
            </a:p>
            <a:p>
              <a:pPr algn="ctr"/>
              <a:r>
                <a:rPr lang="en-US" sz="1400" dirty="0"/>
                <a:t>saturation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95DDE0F-5B35-42AF-9F05-1D580D625FF7}"/>
                </a:ext>
              </a:extLst>
            </p:cNvPr>
            <p:cNvSpPr/>
            <p:nvPr/>
          </p:nvSpPr>
          <p:spPr>
            <a:xfrm>
              <a:off x="3162558" y="2347380"/>
              <a:ext cx="225900" cy="25670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FE5916F-8F2D-48F4-8C5B-B001F0DF1F0C}"/>
                </a:ext>
              </a:extLst>
            </p:cNvPr>
            <p:cNvSpPr/>
            <p:nvPr/>
          </p:nvSpPr>
          <p:spPr>
            <a:xfrm>
              <a:off x="3402819" y="2350583"/>
              <a:ext cx="225900" cy="25670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B7043D9-4721-443E-BA1D-A6A0640E2BDF}"/>
                </a:ext>
              </a:extLst>
            </p:cNvPr>
            <p:cNvSpPr/>
            <p:nvPr/>
          </p:nvSpPr>
          <p:spPr>
            <a:xfrm>
              <a:off x="3646684" y="2350583"/>
              <a:ext cx="225900" cy="25670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FF0F769-5C60-4A8C-BF4B-3C42DA36E111}"/>
                </a:ext>
              </a:extLst>
            </p:cNvPr>
            <p:cNvSpPr/>
            <p:nvPr/>
          </p:nvSpPr>
          <p:spPr>
            <a:xfrm>
              <a:off x="3890332" y="2350583"/>
              <a:ext cx="225900" cy="25670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3CBEF2C-4379-4358-9834-4598F44F890B}"/>
                </a:ext>
              </a:extLst>
            </p:cNvPr>
            <p:cNvSpPr/>
            <p:nvPr/>
          </p:nvSpPr>
          <p:spPr>
            <a:xfrm>
              <a:off x="4133990" y="2350583"/>
              <a:ext cx="225900" cy="25670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91791D6-83E3-47B4-AA9D-FD5E7249E841}"/>
              </a:ext>
            </a:extLst>
          </p:cNvPr>
          <p:cNvGrpSpPr/>
          <p:nvPr/>
        </p:nvGrpSpPr>
        <p:grpSpPr>
          <a:xfrm>
            <a:off x="4806631" y="4748223"/>
            <a:ext cx="1511405" cy="1511405"/>
            <a:chOff x="4507398" y="4641355"/>
            <a:chExt cx="1828800" cy="1828800"/>
          </a:xfrm>
        </p:grpSpPr>
        <p:sp>
          <p:nvSpPr>
            <p:cNvPr id="70" name="Flowchart: Connector 69">
              <a:extLst>
                <a:ext uri="{FF2B5EF4-FFF2-40B4-BE49-F238E27FC236}">
                  <a16:creationId xmlns:a16="http://schemas.microsoft.com/office/drawing/2014/main" id="{D8A2EB20-1A15-4A2B-B9B0-ECFE1583300A}"/>
                </a:ext>
              </a:extLst>
            </p:cNvPr>
            <p:cNvSpPr/>
            <p:nvPr/>
          </p:nvSpPr>
          <p:spPr>
            <a:xfrm>
              <a:off x="4507398" y="4641355"/>
              <a:ext cx="1828800" cy="1828800"/>
            </a:xfrm>
            <a:prstGeom prst="flowChartConnector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8C996A-CCDF-48A4-83CA-9AB45F8B5C50}"/>
                </a:ext>
              </a:extLst>
            </p:cNvPr>
            <p:cNvSpPr txBox="1"/>
            <p:nvPr/>
          </p:nvSpPr>
          <p:spPr>
            <a:xfrm>
              <a:off x="5022798" y="4775932"/>
              <a:ext cx="12517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Area</a:t>
              </a:r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74C27966-B14F-4C7E-96CF-A73B5E54202F}"/>
                </a:ext>
              </a:extLst>
            </p:cNvPr>
            <p:cNvSpPr/>
            <p:nvPr/>
          </p:nvSpPr>
          <p:spPr>
            <a:xfrm>
              <a:off x="5083835" y="5343595"/>
              <a:ext cx="415046" cy="39899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392B4871-4F2C-46DC-B04E-FDA9A8ADA053}"/>
                </a:ext>
              </a:extLst>
            </p:cNvPr>
            <p:cNvSpPr/>
            <p:nvPr/>
          </p:nvSpPr>
          <p:spPr>
            <a:xfrm>
              <a:off x="4670542" y="5434035"/>
              <a:ext cx="254914" cy="25832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66599974-4B84-4A72-820B-007DF405F57F}"/>
                </a:ext>
              </a:extLst>
            </p:cNvPr>
            <p:cNvSpPr/>
            <p:nvPr/>
          </p:nvSpPr>
          <p:spPr>
            <a:xfrm>
              <a:off x="5657261" y="5279841"/>
              <a:ext cx="617288" cy="57797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5" name="TextBox 104">
            <a:extLst>
              <a:ext uri="{FF2B5EF4-FFF2-40B4-BE49-F238E27FC236}">
                <a16:creationId xmlns:a16="http://schemas.microsoft.com/office/drawing/2014/main" id="{F153C38F-E9D4-4F13-9570-B6AA00C370CF}"/>
              </a:ext>
            </a:extLst>
          </p:cNvPr>
          <p:cNvSpPr txBox="1"/>
          <p:nvPr/>
        </p:nvSpPr>
        <p:spPr>
          <a:xfrm>
            <a:off x="10072763" y="4195851"/>
            <a:ext cx="1821197" cy="643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Accurate Estimates</a:t>
            </a:r>
          </a:p>
        </p:txBody>
      </p: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A66F7087-AA96-4007-BD78-C158A2E87963}"/>
              </a:ext>
            </a:extLst>
          </p:cNvPr>
          <p:cNvCxnSpPr>
            <a:cxnSpLocks/>
          </p:cNvCxnSpPr>
          <p:nvPr/>
        </p:nvCxnSpPr>
        <p:spPr>
          <a:xfrm>
            <a:off x="9534237" y="4246383"/>
            <a:ext cx="0" cy="241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69DA6724-3495-46D6-96A5-140490DCB833}"/>
              </a:ext>
            </a:extLst>
          </p:cNvPr>
          <p:cNvCxnSpPr>
            <a:cxnSpLocks/>
          </p:cNvCxnSpPr>
          <p:nvPr/>
        </p:nvCxnSpPr>
        <p:spPr>
          <a:xfrm>
            <a:off x="6959329" y="4228708"/>
            <a:ext cx="0" cy="241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712976CE-3501-448D-A23F-16F691F2CB4C}"/>
              </a:ext>
            </a:extLst>
          </p:cNvPr>
          <p:cNvCxnSpPr>
            <a:cxnSpLocks/>
          </p:cNvCxnSpPr>
          <p:nvPr/>
        </p:nvCxnSpPr>
        <p:spPr>
          <a:xfrm>
            <a:off x="4115118" y="4242410"/>
            <a:ext cx="0" cy="241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4301B74-D414-492A-A178-179A13869C8C}"/>
              </a:ext>
            </a:extLst>
          </p:cNvPr>
          <p:cNvCxnSpPr>
            <a:cxnSpLocks/>
          </p:cNvCxnSpPr>
          <p:nvPr/>
        </p:nvCxnSpPr>
        <p:spPr>
          <a:xfrm>
            <a:off x="8350492" y="4539462"/>
            <a:ext cx="0" cy="241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8FEB6FF9-C7EC-4BE7-8266-B07861B6448B}"/>
              </a:ext>
            </a:extLst>
          </p:cNvPr>
          <p:cNvCxnSpPr>
            <a:cxnSpLocks/>
          </p:cNvCxnSpPr>
          <p:nvPr/>
        </p:nvCxnSpPr>
        <p:spPr>
          <a:xfrm>
            <a:off x="5561898" y="4520612"/>
            <a:ext cx="0" cy="241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053F202A-6886-4B5C-9510-38D913238EA2}"/>
              </a:ext>
            </a:extLst>
          </p:cNvPr>
          <p:cNvCxnSpPr>
            <a:cxnSpLocks/>
          </p:cNvCxnSpPr>
          <p:nvPr/>
        </p:nvCxnSpPr>
        <p:spPr>
          <a:xfrm>
            <a:off x="2663625" y="4495942"/>
            <a:ext cx="0" cy="24124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CF5E9EB7-2AAE-43E6-8196-03C7C0C5CED9}"/>
              </a:ext>
            </a:extLst>
          </p:cNvPr>
          <p:cNvSpPr txBox="1"/>
          <p:nvPr/>
        </p:nvSpPr>
        <p:spPr>
          <a:xfrm>
            <a:off x="984343" y="2005683"/>
            <a:ext cx="106673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sz="2800" dirty="0"/>
              <a:t>Which encodings do viewers interpret accurately?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63215D53-EF0D-4F7E-8A41-5CC24DDA3B5E}"/>
              </a:ext>
            </a:extLst>
          </p:cNvPr>
          <p:cNvSpPr txBox="1"/>
          <p:nvPr/>
        </p:nvSpPr>
        <p:spPr>
          <a:xfrm>
            <a:off x="7173385" y="6375750"/>
            <a:ext cx="50293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Findings from: Cleveland and McGill (1984) 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FC7D290A-B812-4B30-A8D2-12C5CCBA0812}"/>
              </a:ext>
            </a:extLst>
          </p:cNvPr>
          <p:cNvSpPr txBox="1"/>
          <p:nvPr/>
        </p:nvSpPr>
        <p:spPr>
          <a:xfrm>
            <a:off x="591948" y="3910314"/>
            <a:ext cx="14620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1" dirty="0"/>
              <a:t>Generic / Relative Estimates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CE869-DC3D-4A04-9D47-199624DA3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50525" y="6763650"/>
            <a:ext cx="2743200" cy="365125"/>
          </a:xfrm>
        </p:spPr>
        <p:txBody>
          <a:bodyPr/>
          <a:lstStyle/>
          <a:p>
            <a:fld id="{F2377EFD-8A0A-43AB-91B3-716A1CD3BE0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7882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264" y="1262912"/>
            <a:ext cx="10515600" cy="679940"/>
          </a:xfrm>
        </p:spPr>
        <p:txBody>
          <a:bodyPr>
            <a:normAutofit/>
          </a:bodyPr>
          <a:lstStyle/>
          <a:p>
            <a:r>
              <a:rPr lang="en-US" sz="3600" b="1" dirty="0"/>
              <a:t>Visualizing the </a:t>
            </a:r>
            <a:r>
              <a:rPr lang="en-US" sz="3600" b="1" dirty="0">
                <a:solidFill>
                  <a:srgbClr val="4167B1"/>
                </a:solidFill>
              </a:rPr>
              <a:t>whole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EF5EBCF-D5F5-460F-9CC1-AC6735960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58887"/>
            <a:ext cx="10515600" cy="1990713"/>
          </a:xfrm>
        </p:spPr>
        <p:txBody>
          <a:bodyPr>
            <a:normAutofit/>
          </a:bodyPr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sz="2000" dirty="0"/>
              <a:t>Providing decision-makers with the right amount of information. Some prefer brief overviews, while others prefer overviews with the underlying data.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sz="2000" dirty="0"/>
              <a:t>All these graphics show the same data– what do we learn from each?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19A60A7B-255E-4A82-B96C-9FE617230D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351191-BB59-413E-BF06-FBF728113B9D}"/>
              </a:ext>
            </a:extLst>
          </p:cNvPr>
          <p:cNvSpPr/>
          <p:nvPr/>
        </p:nvSpPr>
        <p:spPr>
          <a:xfrm>
            <a:off x="838200" y="3854114"/>
            <a:ext cx="3336145" cy="2526632"/>
          </a:xfrm>
          <a:prstGeom prst="rect">
            <a:avLst/>
          </a:prstGeom>
          <a:noFill/>
          <a:ln>
            <a:solidFill>
              <a:srgbClr val="416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BB451D1-B676-48DD-843D-30BA3115C963}"/>
              </a:ext>
            </a:extLst>
          </p:cNvPr>
          <p:cNvSpPr/>
          <p:nvPr/>
        </p:nvSpPr>
        <p:spPr>
          <a:xfrm>
            <a:off x="4207079" y="3854114"/>
            <a:ext cx="3336145" cy="2526632"/>
          </a:xfrm>
          <a:prstGeom prst="rect">
            <a:avLst/>
          </a:prstGeom>
          <a:noFill/>
          <a:ln>
            <a:solidFill>
              <a:srgbClr val="416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08A73F-01DF-4C4F-A07F-78CADDB19680}"/>
              </a:ext>
            </a:extLst>
          </p:cNvPr>
          <p:cNvSpPr/>
          <p:nvPr/>
        </p:nvSpPr>
        <p:spPr>
          <a:xfrm>
            <a:off x="7581507" y="3851205"/>
            <a:ext cx="3336145" cy="2526632"/>
          </a:xfrm>
          <a:prstGeom prst="rect">
            <a:avLst/>
          </a:prstGeom>
          <a:noFill/>
          <a:ln>
            <a:solidFill>
              <a:srgbClr val="4167B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223986A-6964-4B74-9D02-A833540FD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52" y="4101083"/>
            <a:ext cx="3225692" cy="199071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6175446-8AE5-4F4B-95B9-D0304C613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077" y="4101083"/>
            <a:ext cx="3216045" cy="198475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A785A45-B3B6-400C-87D1-48F808A8D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9395" y="4136777"/>
            <a:ext cx="3100368" cy="191337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07EB3-7039-4234-8EF3-8D514B297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662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Text in Graphics</a:t>
            </a:r>
            <a:endParaRPr lang="en-US" b="1" dirty="0">
              <a:solidFill>
                <a:srgbClr val="4167B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EF5EBCF-D5F5-460F-9CC1-AC6735960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059" y="2245029"/>
            <a:ext cx="9886025" cy="4511329"/>
          </a:xfrm>
        </p:spPr>
        <p:txBody>
          <a:bodyPr>
            <a:normAutofit/>
          </a:bodyPr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sz="2000" b="1" dirty="0"/>
              <a:t>Caption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sz="1800" dirty="0"/>
              <a:t>Concise description of the data shown, highlighting data/features of note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sz="2000" b="1" dirty="0"/>
              <a:t>Sub caption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sz="1800" dirty="0"/>
              <a:t>Provide additional background information to help the user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sz="2000" b="1" dirty="0"/>
              <a:t>Axis labels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sz="1800" dirty="0"/>
              <a:t>Always label in units that are easy to understand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sz="2000" b="1" dirty="0"/>
              <a:t>Legends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sz="1800" dirty="0"/>
              <a:t>Aligned with the order colors and shapes appear in the graphic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sz="1800" dirty="0"/>
              <a:t>Clear, concise descriptions of what is shown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sz="2000" b="1" dirty="0"/>
              <a:t>Data labels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sz="1800" dirty="0"/>
              <a:t>An alternate to legends</a:t>
            </a:r>
          </a:p>
          <a:p>
            <a:pPr marL="0" indent="0">
              <a:buClr>
                <a:srgbClr val="4167B1"/>
              </a:buClr>
              <a:buSzPct val="100000"/>
              <a:buNone/>
            </a:pPr>
            <a:endParaRPr lang="en-US" sz="2000" dirty="0"/>
          </a:p>
          <a:p>
            <a:pPr marL="0" indent="0">
              <a:buClr>
                <a:srgbClr val="4167B1"/>
              </a:buClr>
              <a:buSzPct val="100000"/>
              <a:buNone/>
            </a:pPr>
            <a:endParaRPr lang="en-US" sz="2000" dirty="0"/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19A60A7B-255E-4A82-B96C-9FE617230D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555C9-1D4F-4C56-B14E-DAA62AC456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967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Embedding Information in Text</a:t>
            </a:r>
            <a:endParaRPr lang="en-US" b="1" dirty="0">
              <a:solidFill>
                <a:srgbClr val="4167B1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EF5EBCF-D5F5-460F-9CC1-AC6735960B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870" y="2345083"/>
            <a:ext cx="10028068" cy="4376392"/>
          </a:xfrm>
        </p:spPr>
        <p:txBody>
          <a:bodyPr>
            <a:normAutofit/>
          </a:bodyPr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Text is another tool to embed information into graphics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Integrate text into the graphic with color, position, and style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Let’s look at some examples of this in practice</a:t>
            </a: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19A60A7B-255E-4A82-B96C-9FE617230D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D5161-9A5F-4368-AAA6-0612EDCE8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4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Agenda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C4DD820-5AE2-4E07-A297-9CCD338A7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2</a:t>
            </a:fld>
            <a:endParaRPr lang="en-US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AAD38D08-25B9-4905-A11F-93B2BA60B8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264" y="2479045"/>
            <a:ext cx="10515600" cy="343172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br>
              <a:rPr lang="en-US" sz="3100" dirty="0"/>
            </a:br>
            <a:r>
              <a:rPr lang="en-US" sz="5100" dirty="0"/>
              <a:t>Design Principles</a:t>
            </a:r>
            <a:endParaRPr lang="en-US" sz="3100" dirty="0"/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  <a:defRPr/>
            </a:pPr>
            <a:r>
              <a:rPr lang="en-US" sz="3100" dirty="0"/>
              <a:t>Instruction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  <a:defRPr/>
            </a:pPr>
            <a:r>
              <a:rPr lang="en-US" sz="3100" dirty="0"/>
              <a:t>Guided practice</a:t>
            </a:r>
          </a:p>
          <a:p>
            <a:pPr marL="0" indent="0">
              <a:buNone/>
            </a:pPr>
            <a:endParaRPr lang="en-US" sz="3100" dirty="0"/>
          </a:p>
          <a:p>
            <a:pPr marL="0" indent="0">
              <a:buNone/>
            </a:pPr>
            <a:r>
              <a:rPr lang="en-US" sz="5100" dirty="0"/>
              <a:t>Design Critique</a:t>
            </a:r>
            <a:endParaRPr lang="en-US" sz="3100" dirty="0"/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  <a:defRPr/>
            </a:pPr>
            <a:r>
              <a:rPr lang="en-US" sz="3100" dirty="0"/>
              <a:t>Instruction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  <a:defRPr/>
            </a:pPr>
            <a:r>
              <a:rPr lang="en-US" sz="3100" dirty="0"/>
              <a:t>Guided practice / check for understanding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  <a:defRPr/>
            </a:pPr>
            <a:r>
              <a:rPr lang="en-US" sz="3100" dirty="0"/>
              <a:t>Focus session: Stoplight charts</a:t>
            </a:r>
          </a:p>
          <a:p>
            <a:pPr marL="0" indent="0">
              <a:buNone/>
            </a:pPr>
            <a:br>
              <a:rPr lang="en-US" sz="3100" dirty="0"/>
            </a:br>
            <a:endParaRPr lang="en-US" sz="3400" b="1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176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Embedding Information in Text</a:t>
            </a:r>
            <a:endParaRPr lang="en-US" b="1" dirty="0">
              <a:solidFill>
                <a:srgbClr val="4167B1"/>
              </a:solidFill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19A60A7B-255E-4A82-B96C-9FE617230D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19050239-BFD2-42E3-9475-E939972A89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011" y="2289487"/>
            <a:ext cx="6111952" cy="424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02726B-A446-436D-8D20-761D9B93E281}"/>
              </a:ext>
            </a:extLst>
          </p:cNvPr>
          <p:cNvSpPr txBox="1"/>
          <p:nvPr/>
        </p:nvSpPr>
        <p:spPr>
          <a:xfrm>
            <a:off x="590938" y="3400341"/>
            <a:ext cx="25832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Option 1: Legend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59DA03F-9742-4FCB-AF16-25C6E428F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30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Embedding Information in Text</a:t>
            </a:r>
            <a:endParaRPr lang="en-US" b="1" dirty="0">
              <a:solidFill>
                <a:srgbClr val="4167B1"/>
              </a:solidFill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19A60A7B-255E-4A82-B96C-9FE617230D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7144DC9B-A57F-45F4-B816-1FAF3A15B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756" y="2130785"/>
            <a:ext cx="6106925" cy="436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45BC7B-5C14-4270-935D-16CB9055EC41}"/>
              </a:ext>
            </a:extLst>
          </p:cNvPr>
          <p:cNvSpPr txBox="1"/>
          <p:nvPr/>
        </p:nvSpPr>
        <p:spPr>
          <a:xfrm>
            <a:off x="656710" y="3395358"/>
            <a:ext cx="25832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Option 2: Label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66824-FBD1-4B90-BED7-AB55A59F1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812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Embedding Information in Text</a:t>
            </a:r>
            <a:endParaRPr lang="en-US" b="1" dirty="0">
              <a:solidFill>
                <a:srgbClr val="4167B1"/>
              </a:solidFill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19A60A7B-255E-4A82-B96C-9FE617230D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950464-CD76-47A3-A239-A8CC45266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839" y="2152670"/>
            <a:ext cx="6063891" cy="4331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4C4ECF-2D8F-46D3-9100-E168A150CAD5}"/>
              </a:ext>
            </a:extLst>
          </p:cNvPr>
          <p:cNvSpPr txBox="1"/>
          <p:nvPr/>
        </p:nvSpPr>
        <p:spPr>
          <a:xfrm>
            <a:off x="613568" y="2890391"/>
            <a:ext cx="25832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Option 3: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23CD35-AE42-499A-9DD2-A38AF726C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2040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BA4C6-D3C0-6F7A-D00B-01CF6EDD8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B7556-66F6-C438-2EA8-5465A3CF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Annotations in Text</a:t>
            </a:r>
            <a:endParaRPr lang="en-US" b="1" dirty="0">
              <a:solidFill>
                <a:srgbClr val="4167B1"/>
              </a:solidFill>
            </a:endParaRPr>
          </a:p>
        </p:txBody>
      </p:sp>
      <p:sp>
        <p:nvSpPr>
          <p:cNvPr id="3" name="AutoShape 2">
            <a:extLst>
              <a:ext uri="{FF2B5EF4-FFF2-40B4-BE49-F238E27FC236}">
                <a16:creationId xmlns:a16="http://schemas.microsoft.com/office/drawing/2014/main" id="{D7962AE2-B16C-076B-22FF-ACD62AB03A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8A2E5C-C8F5-AAEC-6860-F6C0A4026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9839" y="2152670"/>
            <a:ext cx="6063891" cy="43313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811B38-FED5-C2C5-D05F-09728C438032}"/>
              </a:ext>
            </a:extLst>
          </p:cNvPr>
          <p:cNvSpPr txBox="1"/>
          <p:nvPr/>
        </p:nvSpPr>
        <p:spPr>
          <a:xfrm>
            <a:off x="613568" y="2890391"/>
            <a:ext cx="25832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Explaining the obvious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4B44C-1BC3-63E5-73FA-D77B9EC4A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23</a:t>
            </a:fld>
            <a:endParaRPr lang="en-US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0890100-B0C4-5714-A373-7A0F1F4594FC}"/>
              </a:ext>
            </a:extLst>
          </p:cNvPr>
          <p:cNvSpPr/>
          <p:nvPr/>
        </p:nvSpPr>
        <p:spPr>
          <a:xfrm>
            <a:off x="5543373" y="4705330"/>
            <a:ext cx="1726249" cy="521294"/>
          </a:xfrm>
          <a:prstGeom prst="wedgeRectCallout">
            <a:avLst>
              <a:gd name="adj1" fmla="val 81691"/>
              <a:gd name="adj2" fmla="val 178082"/>
            </a:avLst>
          </a:prstGeom>
          <a:solidFill>
            <a:srgbClr val="FA9C9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Golden Gate National Park Opened in 1972</a:t>
            </a:r>
          </a:p>
        </p:txBody>
      </p:sp>
    </p:spTree>
    <p:extLst>
      <p:ext uri="{BB962C8B-B14F-4D97-AF65-F5344CB8AC3E}">
        <p14:creationId xmlns:p14="http://schemas.microsoft.com/office/powerpoint/2010/main" val="3888477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large mountain in the background&#10;&#10;Description automatically generated">
            <a:extLst>
              <a:ext uri="{FF2B5EF4-FFF2-40B4-BE49-F238E27FC236}">
                <a16:creationId xmlns:a16="http://schemas.microsoft.com/office/drawing/2014/main" id="{423F37E1-3525-4FCC-9849-7D85E3E136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1" r="37278"/>
          <a:stretch/>
        </p:blipFill>
        <p:spPr>
          <a:xfrm>
            <a:off x="6883154" y="0"/>
            <a:ext cx="5308846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264" y="1693498"/>
            <a:ext cx="10515600" cy="67994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Case Study </a:t>
            </a:r>
            <a:br>
              <a:rPr lang="en-US" b="1" dirty="0"/>
            </a:br>
            <a:r>
              <a:rPr lang="en-US" b="1" dirty="0">
                <a:solidFill>
                  <a:srgbClr val="4167B1"/>
                </a:solidFill>
              </a:rPr>
              <a:t>National Parks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D61B-4272-4F0A-87B1-7D8206388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264" y="2852737"/>
            <a:ext cx="10515600" cy="4005263"/>
          </a:xfrm>
        </p:spPr>
        <p:txBody>
          <a:bodyPr/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National park visitors by year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Data fields: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Year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National park name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Region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State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Visitors 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A09766-94FF-42DF-B98A-F38569AD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126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Design Critique</a:t>
            </a:r>
            <a:endParaRPr lang="en-US" b="1" dirty="0">
              <a:solidFill>
                <a:srgbClr val="4167B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61D09F-6790-4334-BA76-3B4247A3F0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5" t="2200" r="10395" b="29580"/>
          <a:stretch/>
        </p:blipFill>
        <p:spPr bwMode="auto">
          <a:xfrm>
            <a:off x="291204" y="2374280"/>
            <a:ext cx="5694106" cy="364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397C925-6425-4D59-A526-95B5081C73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5310" y="2187574"/>
            <a:ext cx="5832389" cy="4351338"/>
          </a:xfrm>
        </p:spPr>
        <p:txBody>
          <a:bodyPr/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What challenges does this graphic pose?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How would you improve this graphic?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8855D-A458-454A-892F-206417566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55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Design Critique</a:t>
            </a:r>
            <a:endParaRPr lang="en-US" b="1" dirty="0">
              <a:solidFill>
                <a:srgbClr val="4167B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061D09F-6790-4334-BA76-3B4247A3F0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5" t="2200" r="10395" b="29580"/>
          <a:stretch/>
        </p:blipFill>
        <p:spPr bwMode="auto">
          <a:xfrm>
            <a:off x="291204" y="1935517"/>
            <a:ext cx="5694106" cy="3641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773678-D290-4DF0-9751-ECE63D882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955" y="1703426"/>
            <a:ext cx="5748291" cy="4105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83FB19-B000-4943-B196-501D8441DA32}"/>
              </a:ext>
            </a:extLst>
          </p:cNvPr>
          <p:cNvSpPr txBox="1"/>
          <p:nvPr/>
        </p:nvSpPr>
        <p:spPr>
          <a:xfrm>
            <a:off x="1562471" y="5921403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Graphic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C31228-BD3A-434C-9BAC-3C4547F9F848}"/>
              </a:ext>
            </a:extLst>
          </p:cNvPr>
          <p:cNvSpPr txBox="1"/>
          <p:nvPr/>
        </p:nvSpPr>
        <p:spPr>
          <a:xfrm>
            <a:off x="7025197" y="5921403"/>
            <a:ext cx="37552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Alternate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062F58-B7AD-459C-9273-50065D368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4149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B5D7831-4839-43D4-AFF0-434889AB4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53" y="2208530"/>
            <a:ext cx="5561859" cy="397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Design Critique</a:t>
            </a:r>
            <a:endParaRPr lang="en-US" b="1" dirty="0">
              <a:solidFill>
                <a:srgbClr val="4167B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70FA20A-F66D-45AC-BB66-E0BF46F2B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2244" y="2119056"/>
            <a:ext cx="4701466" cy="4351338"/>
          </a:xfrm>
        </p:spPr>
        <p:txBody>
          <a:bodyPr/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What challenges does this graphic pose?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How would you improve this graphic?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63B07E-9506-49A2-9E3E-3419C8935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049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B5D7831-4839-43D4-AFF0-434889AB4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15" y="2202225"/>
            <a:ext cx="5139609" cy="367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Design Critique</a:t>
            </a:r>
            <a:endParaRPr lang="en-US" b="1" dirty="0">
              <a:solidFill>
                <a:srgbClr val="4167B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B8A485-DDFE-47AF-92A4-4FFF244808B8}"/>
              </a:ext>
            </a:extLst>
          </p:cNvPr>
          <p:cNvSpPr txBox="1"/>
          <p:nvPr/>
        </p:nvSpPr>
        <p:spPr>
          <a:xfrm>
            <a:off x="1411550" y="5939160"/>
            <a:ext cx="27432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Original Graphic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4090D2-A460-467A-B4C3-A292A716288F}"/>
              </a:ext>
            </a:extLst>
          </p:cNvPr>
          <p:cNvSpPr txBox="1"/>
          <p:nvPr/>
        </p:nvSpPr>
        <p:spPr>
          <a:xfrm>
            <a:off x="7025197" y="5939160"/>
            <a:ext cx="375525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Alternate Representation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80ED762C-0191-48C7-90A2-191C5A209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559" y="2168247"/>
            <a:ext cx="5042718" cy="360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C808C-D4F3-45F3-9972-2157980A1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270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D39B6-9976-4E05-B072-C80B12119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264" y="1585217"/>
            <a:ext cx="10515600" cy="67994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Why Use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036D0-869A-46EB-A61D-F1D0E5B79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62454"/>
            <a:ext cx="10515600" cy="4005263"/>
          </a:xfrm>
        </p:spPr>
        <p:txBody>
          <a:bodyPr/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 One stop shop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 Take action quickly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 Focus on issues requiring attention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 Visual in nature</a:t>
            </a:r>
          </a:p>
          <a:p>
            <a:pPr marL="0" indent="0">
              <a:buClr>
                <a:srgbClr val="4167B1"/>
              </a:buClr>
              <a:buSzPct val="100000"/>
              <a:buNone/>
            </a:pPr>
            <a:endParaRPr lang="en-US" dirty="0"/>
          </a:p>
          <a:p>
            <a:pPr marL="0" indent="0">
              <a:buClr>
                <a:srgbClr val="4167B1"/>
              </a:buClr>
              <a:buSzPct val="100000"/>
              <a:buNone/>
            </a:pPr>
            <a:r>
              <a:rPr lang="en-US" i="1" dirty="0"/>
              <a:t>“the more that you can rely on images to tell the story, the faster that story can be perceived” </a:t>
            </a:r>
          </a:p>
          <a:p>
            <a:pPr marL="0" indent="0">
              <a:buClr>
                <a:srgbClr val="4167B1"/>
              </a:buClr>
              <a:buSzPct val="100000"/>
              <a:buNone/>
            </a:pPr>
            <a:r>
              <a:rPr lang="en-US" dirty="0"/>
              <a:t>							Stephen Few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C7A452-0857-4B5B-A6D4-EC09634D907B}"/>
              </a:ext>
            </a:extLst>
          </p:cNvPr>
          <p:cNvSpPr txBox="1"/>
          <p:nvPr/>
        </p:nvSpPr>
        <p:spPr>
          <a:xfrm>
            <a:off x="6437654" y="6362568"/>
            <a:ext cx="5663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2"/>
              </a:rPr>
              <a:t>https://www.perceptualedge.com/articles/Whitepapers/Dashboard_Design.pdf</a:t>
            </a:r>
            <a:endParaRPr lang="en-US" sz="1100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257B245-E766-4921-976F-B682B30DE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377EFD-8A0A-43AB-91B3-716A1CD3BE0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963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6152" y="1420491"/>
            <a:ext cx="10515600" cy="67994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Design elements</a:t>
            </a:r>
          </a:p>
        </p:txBody>
      </p: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368A549B-C125-46DF-AC4B-13F8AB279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618076"/>
              </p:ext>
            </p:extLst>
          </p:nvPr>
        </p:nvGraphicFramePr>
        <p:xfrm>
          <a:off x="876947" y="2148015"/>
          <a:ext cx="8883260" cy="42686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0815">
                  <a:extLst>
                    <a:ext uri="{9D8B030D-6E8A-4147-A177-3AD203B41FA5}">
                      <a16:colId xmlns:a16="http://schemas.microsoft.com/office/drawing/2014/main" val="1001067404"/>
                    </a:ext>
                  </a:extLst>
                </a:gridCol>
                <a:gridCol w="2220815">
                  <a:extLst>
                    <a:ext uri="{9D8B030D-6E8A-4147-A177-3AD203B41FA5}">
                      <a16:colId xmlns:a16="http://schemas.microsoft.com/office/drawing/2014/main" val="215936073"/>
                    </a:ext>
                  </a:extLst>
                </a:gridCol>
                <a:gridCol w="2220815">
                  <a:extLst>
                    <a:ext uri="{9D8B030D-6E8A-4147-A177-3AD203B41FA5}">
                      <a16:colId xmlns:a16="http://schemas.microsoft.com/office/drawing/2014/main" val="2198071099"/>
                    </a:ext>
                  </a:extLst>
                </a:gridCol>
                <a:gridCol w="2220815">
                  <a:extLst>
                    <a:ext uri="{9D8B030D-6E8A-4147-A177-3AD203B41FA5}">
                      <a16:colId xmlns:a16="http://schemas.microsoft.com/office/drawing/2014/main" val="2453425224"/>
                    </a:ext>
                  </a:extLst>
                </a:gridCol>
              </a:tblGrid>
              <a:tr h="2183353">
                <a:tc>
                  <a:txBody>
                    <a:bodyPr/>
                    <a:lstStyle/>
                    <a:p>
                      <a:pPr algn="ctr"/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Color</a:t>
                      </a:r>
                    </a:p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Shape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Position</a:t>
                      </a:r>
                      <a:endParaRPr lang="en-US" sz="2000" dirty="0"/>
                    </a:p>
                    <a:p>
                      <a:pPr algn="ctr"/>
                      <a:endParaRPr lang="en-US" sz="1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Size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94362"/>
                  </a:ext>
                </a:extLst>
              </a:tr>
              <a:tr h="2085261">
                <a:tc>
                  <a:txBody>
                    <a:bodyPr/>
                    <a:lstStyle/>
                    <a:p>
                      <a:pPr algn="ctr"/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Transparency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Line Type</a:t>
                      </a:r>
                      <a:endParaRPr lang="en-US" sz="20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Composition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Text</a:t>
                      </a:r>
                    </a:p>
                    <a:p>
                      <a:pPr algn="ctr"/>
                      <a:r>
                        <a:rPr lang="en-US" sz="2000" b="1" dirty="0"/>
                        <a:t>Text</a:t>
                      </a:r>
                    </a:p>
                    <a:p>
                      <a:pPr algn="ctr"/>
                      <a:r>
                        <a:rPr lang="en-US" sz="2000" i="1" dirty="0"/>
                        <a:t>Text</a:t>
                      </a:r>
                    </a:p>
                    <a:p>
                      <a:pPr algn="ctr"/>
                      <a:r>
                        <a:rPr 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Text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924387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0BEF2533-1CEF-4EBA-B39B-8C7E50979727}"/>
              </a:ext>
            </a:extLst>
          </p:cNvPr>
          <p:cNvSpPr/>
          <p:nvPr/>
        </p:nvSpPr>
        <p:spPr>
          <a:xfrm>
            <a:off x="929274" y="2896598"/>
            <a:ext cx="315895" cy="436809"/>
          </a:xfrm>
          <a:prstGeom prst="rect">
            <a:avLst/>
          </a:prstGeom>
          <a:solidFill>
            <a:srgbClr val="097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369581-1DA9-4A3E-BA3C-E8650920A2C0}"/>
              </a:ext>
            </a:extLst>
          </p:cNvPr>
          <p:cNvSpPr/>
          <p:nvPr/>
        </p:nvSpPr>
        <p:spPr>
          <a:xfrm>
            <a:off x="1280681" y="2896597"/>
            <a:ext cx="315895" cy="436809"/>
          </a:xfrm>
          <a:prstGeom prst="rect">
            <a:avLst/>
          </a:prstGeom>
          <a:solidFill>
            <a:srgbClr val="139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6688A3D-C3E2-4359-A27A-00643E562E76}"/>
              </a:ext>
            </a:extLst>
          </p:cNvPr>
          <p:cNvSpPr/>
          <p:nvPr/>
        </p:nvSpPr>
        <p:spPr>
          <a:xfrm>
            <a:off x="1634298" y="2896597"/>
            <a:ext cx="315895" cy="436809"/>
          </a:xfrm>
          <a:prstGeom prst="rect">
            <a:avLst/>
          </a:prstGeom>
          <a:solidFill>
            <a:srgbClr val="D55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55FE3B-C3C5-4045-BF15-1F1857A41BC1}"/>
              </a:ext>
            </a:extLst>
          </p:cNvPr>
          <p:cNvSpPr/>
          <p:nvPr/>
        </p:nvSpPr>
        <p:spPr>
          <a:xfrm>
            <a:off x="1987915" y="2896597"/>
            <a:ext cx="315895" cy="436809"/>
          </a:xfrm>
          <a:prstGeom prst="rect">
            <a:avLst/>
          </a:prstGeom>
          <a:solidFill>
            <a:srgbClr val="F0E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EB9A36C-F760-40B0-A90D-78602F1ED001}"/>
              </a:ext>
            </a:extLst>
          </p:cNvPr>
          <p:cNvSpPr/>
          <p:nvPr/>
        </p:nvSpPr>
        <p:spPr>
          <a:xfrm>
            <a:off x="2341532" y="2896597"/>
            <a:ext cx="315895" cy="436809"/>
          </a:xfrm>
          <a:prstGeom prst="rect">
            <a:avLst/>
          </a:prstGeom>
          <a:solidFill>
            <a:srgbClr val="CC7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088F250-03C1-4792-AB8C-B553528C0D9C}"/>
              </a:ext>
            </a:extLst>
          </p:cNvPr>
          <p:cNvSpPr/>
          <p:nvPr/>
        </p:nvSpPr>
        <p:spPr>
          <a:xfrm>
            <a:off x="3603006" y="2910750"/>
            <a:ext cx="342900" cy="361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36547A9-297D-424B-9123-BBF0A21050CD}"/>
              </a:ext>
            </a:extLst>
          </p:cNvPr>
          <p:cNvSpPr/>
          <p:nvPr/>
        </p:nvSpPr>
        <p:spPr>
          <a:xfrm>
            <a:off x="4040273" y="2908907"/>
            <a:ext cx="415046" cy="3989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54C3FCD8-E1FD-4085-A126-467E5D66EEF5}"/>
              </a:ext>
            </a:extLst>
          </p:cNvPr>
          <p:cNvSpPr/>
          <p:nvPr/>
        </p:nvSpPr>
        <p:spPr>
          <a:xfrm>
            <a:off x="4514005" y="2908907"/>
            <a:ext cx="415046" cy="3619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D67A735-0A83-4F4E-9E05-74B25C89004A}"/>
              </a:ext>
            </a:extLst>
          </p:cNvPr>
          <p:cNvCxnSpPr>
            <a:cxnSpLocks/>
          </p:cNvCxnSpPr>
          <p:nvPr/>
        </p:nvCxnSpPr>
        <p:spPr>
          <a:xfrm>
            <a:off x="3458571" y="5158916"/>
            <a:ext cx="170038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tar: 4 Points 24">
            <a:extLst>
              <a:ext uri="{FF2B5EF4-FFF2-40B4-BE49-F238E27FC236}">
                <a16:creationId xmlns:a16="http://schemas.microsoft.com/office/drawing/2014/main" id="{C518E4E0-41CD-4970-B269-B91618CDC1C9}"/>
              </a:ext>
            </a:extLst>
          </p:cNvPr>
          <p:cNvSpPr/>
          <p:nvPr/>
        </p:nvSpPr>
        <p:spPr>
          <a:xfrm>
            <a:off x="4929051" y="2874908"/>
            <a:ext cx="487804" cy="429948"/>
          </a:xfrm>
          <a:prstGeom prst="star4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29D4577-8623-4A75-A15E-0FEB15856FCE}"/>
              </a:ext>
            </a:extLst>
          </p:cNvPr>
          <p:cNvCxnSpPr>
            <a:cxnSpLocks/>
          </p:cNvCxnSpPr>
          <p:nvPr/>
        </p:nvCxnSpPr>
        <p:spPr>
          <a:xfrm>
            <a:off x="3458571" y="5311316"/>
            <a:ext cx="1700387" cy="0"/>
          </a:xfrm>
          <a:prstGeom prst="line">
            <a:avLst/>
          </a:prstGeom>
          <a:ln w="57150" cmpd="dbl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E1D90A8-7A23-4183-A236-A754BCD36316}"/>
              </a:ext>
            </a:extLst>
          </p:cNvPr>
          <p:cNvCxnSpPr>
            <a:cxnSpLocks/>
          </p:cNvCxnSpPr>
          <p:nvPr/>
        </p:nvCxnSpPr>
        <p:spPr>
          <a:xfrm>
            <a:off x="3458571" y="5463716"/>
            <a:ext cx="1700387" cy="0"/>
          </a:xfrm>
          <a:prstGeom prst="line">
            <a:avLst/>
          </a:prstGeom>
          <a:ln w="5715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6E2A739-3499-46D0-88E8-EC8185008E40}"/>
              </a:ext>
            </a:extLst>
          </p:cNvPr>
          <p:cNvCxnSpPr>
            <a:cxnSpLocks/>
          </p:cNvCxnSpPr>
          <p:nvPr/>
        </p:nvCxnSpPr>
        <p:spPr>
          <a:xfrm>
            <a:off x="3458571" y="5616116"/>
            <a:ext cx="1700387" cy="0"/>
          </a:xfrm>
          <a:prstGeom prst="line">
            <a:avLst/>
          </a:prstGeom>
          <a:ln w="5715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3CA2644C-8B1F-4EB5-AE01-EE4E2FB6EBAE}"/>
              </a:ext>
            </a:extLst>
          </p:cNvPr>
          <p:cNvSpPr/>
          <p:nvPr/>
        </p:nvSpPr>
        <p:spPr>
          <a:xfrm>
            <a:off x="9073952" y="2966701"/>
            <a:ext cx="415046" cy="3989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C1498D7-E8BD-4008-963A-25E784C310E8}"/>
              </a:ext>
            </a:extLst>
          </p:cNvPr>
          <p:cNvSpPr/>
          <p:nvPr/>
        </p:nvSpPr>
        <p:spPr>
          <a:xfrm>
            <a:off x="8521931" y="3037035"/>
            <a:ext cx="254914" cy="25832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E2E5D66-0CA3-4269-BEDE-EB7D69B35C54}"/>
              </a:ext>
            </a:extLst>
          </p:cNvPr>
          <p:cNvSpPr/>
          <p:nvPr/>
        </p:nvSpPr>
        <p:spPr>
          <a:xfrm>
            <a:off x="9714253" y="2882841"/>
            <a:ext cx="617288" cy="57797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12783B5-77A7-440C-9F6A-10DA367AFB48}"/>
              </a:ext>
            </a:extLst>
          </p:cNvPr>
          <p:cNvSpPr/>
          <p:nvPr/>
        </p:nvSpPr>
        <p:spPr>
          <a:xfrm>
            <a:off x="1173444" y="5255254"/>
            <a:ext cx="415046" cy="39899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7DF956A-46BD-49AC-B8D8-B27F8AE3B3CA}"/>
              </a:ext>
            </a:extLst>
          </p:cNvPr>
          <p:cNvSpPr/>
          <p:nvPr/>
        </p:nvSpPr>
        <p:spPr>
          <a:xfrm>
            <a:off x="1817893" y="5255254"/>
            <a:ext cx="415046" cy="398992"/>
          </a:xfrm>
          <a:prstGeom prst="ellipse">
            <a:avLst/>
          </a:prstGeom>
          <a:solidFill>
            <a:schemeClr val="accent1">
              <a:alpha val="4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6297840-6F8E-45AF-BF57-9C4ABF80AFF2}"/>
              </a:ext>
            </a:extLst>
          </p:cNvPr>
          <p:cNvSpPr/>
          <p:nvPr/>
        </p:nvSpPr>
        <p:spPr>
          <a:xfrm>
            <a:off x="2431793" y="5262875"/>
            <a:ext cx="415046" cy="398992"/>
          </a:xfrm>
          <a:prstGeom prst="ellipse">
            <a:avLst/>
          </a:prstGeom>
          <a:solidFill>
            <a:schemeClr val="accent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A493D89-0C3E-4044-9123-6322AD2FFFA3}"/>
              </a:ext>
            </a:extLst>
          </p:cNvPr>
          <p:cNvCxnSpPr>
            <a:cxnSpLocks/>
          </p:cNvCxnSpPr>
          <p:nvPr/>
        </p:nvCxnSpPr>
        <p:spPr>
          <a:xfrm flipV="1">
            <a:off x="6019346" y="2646429"/>
            <a:ext cx="0" cy="115428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82D94BE-66FD-426E-A13D-32729FDF3B20}"/>
              </a:ext>
            </a:extLst>
          </p:cNvPr>
          <p:cNvCxnSpPr>
            <a:cxnSpLocks/>
          </p:cNvCxnSpPr>
          <p:nvPr/>
        </p:nvCxnSpPr>
        <p:spPr>
          <a:xfrm>
            <a:off x="6019346" y="3800717"/>
            <a:ext cx="137545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" name="Table 41">
            <a:extLst>
              <a:ext uri="{FF2B5EF4-FFF2-40B4-BE49-F238E27FC236}">
                <a16:creationId xmlns:a16="http://schemas.microsoft.com/office/drawing/2014/main" id="{FD6340C9-EC01-4E8C-9105-4DD387F5CB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188385"/>
              </p:ext>
            </p:extLst>
          </p:nvPr>
        </p:nvGraphicFramePr>
        <p:xfrm>
          <a:off x="6010593" y="4995470"/>
          <a:ext cx="1579302" cy="1132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6434">
                  <a:extLst>
                    <a:ext uri="{9D8B030D-6E8A-4147-A177-3AD203B41FA5}">
                      <a16:colId xmlns:a16="http://schemas.microsoft.com/office/drawing/2014/main" val="1932540357"/>
                    </a:ext>
                  </a:extLst>
                </a:gridCol>
                <a:gridCol w="526434">
                  <a:extLst>
                    <a:ext uri="{9D8B030D-6E8A-4147-A177-3AD203B41FA5}">
                      <a16:colId xmlns:a16="http://schemas.microsoft.com/office/drawing/2014/main" val="766917172"/>
                    </a:ext>
                  </a:extLst>
                </a:gridCol>
                <a:gridCol w="526434">
                  <a:extLst>
                    <a:ext uri="{9D8B030D-6E8A-4147-A177-3AD203B41FA5}">
                      <a16:colId xmlns:a16="http://schemas.microsoft.com/office/drawing/2014/main" val="2287371712"/>
                    </a:ext>
                  </a:extLst>
                </a:gridCol>
              </a:tblGrid>
              <a:tr h="37742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6779397"/>
                  </a:ext>
                </a:extLst>
              </a:tr>
              <a:tr h="37742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9436635"/>
                  </a:ext>
                </a:extLst>
              </a:tr>
              <a:tr h="37742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147972"/>
                  </a:ext>
                </a:extLst>
              </a:tr>
            </a:tbl>
          </a:graphicData>
        </a:graphic>
      </p:graphicFrame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E2543BC-6278-44AB-9CCD-90B6BAC8B9D3}"/>
              </a:ext>
            </a:extLst>
          </p:cNvPr>
          <p:cNvSpPr/>
          <p:nvPr/>
        </p:nvSpPr>
        <p:spPr>
          <a:xfrm>
            <a:off x="6010594" y="5132548"/>
            <a:ext cx="504154" cy="229568"/>
          </a:xfrm>
          <a:custGeom>
            <a:avLst/>
            <a:gdLst>
              <a:gd name="connsiteX0" fmla="*/ 0 w 476413"/>
              <a:gd name="connsiteY0" fmla="*/ 185279 h 220003"/>
              <a:gd name="connsiteX1" fmla="*/ 196769 w 476413"/>
              <a:gd name="connsiteY1" fmla="*/ 84 h 220003"/>
              <a:gd name="connsiteX2" fmla="*/ 428263 w 476413"/>
              <a:gd name="connsiteY2" fmla="*/ 162129 h 220003"/>
              <a:gd name="connsiteX3" fmla="*/ 474562 w 476413"/>
              <a:gd name="connsiteY3" fmla="*/ 220003 h 22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413" h="220003">
                <a:moveTo>
                  <a:pt x="0" y="185279"/>
                </a:moveTo>
                <a:cubicBezTo>
                  <a:pt x="62696" y="94610"/>
                  <a:pt x="125392" y="3942"/>
                  <a:pt x="196769" y="84"/>
                </a:cubicBezTo>
                <a:cubicBezTo>
                  <a:pt x="268146" y="-3774"/>
                  <a:pt x="381964" y="125476"/>
                  <a:pt x="428263" y="162129"/>
                </a:cubicBezTo>
                <a:cubicBezTo>
                  <a:pt x="474562" y="198782"/>
                  <a:pt x="480349" y="204570"/>
                  <a:pt x="474562" y="220003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F738A2B-FE8E-487D-9B02-7D8BC2D2029B}"/>
              </a:ext>
            </a:extLst>
          </p:cNvPr>
          <p:cNvSpPr/>
          <p:nvPr/>
        </p:nvSpPr>
        <p:spPr>
          <a:xfrm>
            <a:off x="6010594" y="5426231"/>
            <a:ext cx="504154" cy="318704"/>
          </a:xfrm>
          <a:custGeom>
            <a:avLst/>
            <a:gdLst>
              <a:gd name="connsiteX0" fmla="*/ 0 w 476413"/>
              <a:gd name="connsiteY0" fmla="*/ 185279 h 220003"/>
              <a:gd name="connsiteX1" fmla="*/ 196769 w 476413"/>
              <a:gd name="connsiteY1" fmla="*/ 84 h 220003"/>
              <a:gd name="connsiteX2" fmla="*/ 428263 w 476413"/>
              <a:gd name="connsiteY2" fmla="*/ 162129 h 220003"/>
              <a:gd name="connsiteX3" fmla="*/ 474562 w 476413"/>
              <a:gd name="connsiteY3" fmla="*/ 220003 h 22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413" h="220003">
                <a:moveTo>
                  <a:pt x="0" y="185279"/>
                </a:moveTo>
                <a:cubicBezTo>
                  <a:pt x="62696" y="94610"/>
                  <a:pt x="125392" y="3942"/>
                  <a:pt x="196769" y="84"/>
                </a:cubicBezTo>
                <a:cubicBezTo>
                  <a:pt x="268146" y="-3774"/>
                  <a:pt x="381964" y="125476"/>
                  <a:pt x="428263" y="162129"/>
                </a:cubicBezTo>
                <a:cubicBezTo>
                  <a:pt x="474562" y="198782"/>
                  <a:pt x="480349" y="204570"/>
                  <a:pt x="474562" y="220003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F64FF84A-66C3-44D3-B792-FEF9B9B058F3}"/>
              </a:ext>
            </a:extLst>
          </p:cNvPr>
          <p:cNvSpPr/>
          <p:nvPr/>
        </p:nvSpPr>
        <p:spPr>
          <a:xfrm>
            <a:off x="6010594" y="6060410"/>
            <a:ext cx="504154" cy="67343"/>
          </a:xfrm>
          <a:custGeom>
            <a:avLst/>
            <a:gdLst>
              <a:gd name="connsiteX0" fmla="*/ 0 w 476413"/>
              <a:gd name="connsiteY0" fmla="*/ 185279 h 220003"/>
              <a:gd name="connsiteX1" fmla="*/ 196769 w 476413"/>
              <a:gd name="connsiteY1" fmla="*/ 84 h 220003"/>
              <a:gd name="connsiteX2" fmla="*/ 428263 w 476413"/>
              <a:gd name="connsiteY2" fmla="*/ 162129 h 220003"/>
              <a:gd name="connsiteX3" fmla="*/ 474562 w 476413"/>
              <a:gd name="connsiteY3" fmla="*/ 220003 h 22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413" h="220003">
                <a:moveTo>
                  <a:pt x="0" y="185279"/>
                </a:moveTo>
                <a:cubicBezTo>
                  <a:pt x="62696" y="94610"/>
                  <a:pt x="125392" y="3942"/>
                  <a:pt x="196769" y="84"/>
                </a:cubicBezTo>
                <a:cubicBezTo>
                  <a:pt x="268146" y="-3774"/>
                  <a:pt x="381964" y="125476"/>
                  <a:pt x="428263" y="162129"/>
                </a:cubicBezTo>
                <a:cubicBezTo>
                  <a:pt x="474562" y="198782"/>
                  <a:pt x="480349" y="204570"/>
                  <a:pt x="474562" y="220003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580DFE4-90C5-4927-8F31-88013FD4F66A}"/>
              </a:ext>
            </a:extLst>
          </p:cNvPr>
          <p:cNvSpPr/>
          <p:nvPr/>
        </p:nvSpPr>
        <p:spPr>
          <a:xfrm>
            <a:off x="6548167" y="5324017"/>
            <a:ext cx="504154" cy="45719"/>
          </a:xfrm>
          <a:custGeom>
            <a:avLst/>
            <a:gdLst>
              <a:gd name="connsiteX0" fmla="*/ 0 w 476413"/>
              <a:gd name="connsiteY0" fmla="*/ 185279 h 220003"/>
              <a:gd name="connsiteX1" fmla="*/ 196769 w 476413"/>
              <a:gd name="connsiteY1" fmla="*/ 84 h 220003"/>
              <a:gd name="connsiteX2" fmla="*/ 428263 w 476413"/>
              <a:gd name="connsiteY2" fmla="*/ 162129 h 220003"/>
              <a:gd name="connsiteX3" fmla="*/ 474562 w 476413"/>
              <a:gd name="connsiteY3" fmla="*/ 220003 h 22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413" h="220003">
                <a:moveTo>
                  <a:pt x="0" y="185279"/>
                </a:moveTo>
                <a:cubicBezTo>
                  <a:pt x="62696" y="94610"/>
                  <a:pt x="125392" y="3942"/>
                  <a:pt x="196769" y="84"/>
                </a:cubicBezTo>
                <a:cubicBezTo>
                  <a:pt x="268146" y="-3774"/>
                  <a:pt x="381964" y="125476"/>
                  <a:pt x="428263" y="162129"/>
                </a:cubicBezTo>
                <a:cubicBezTo>
                  <a:pt x="474562" y="198782"/>
                  <a:pt x="480349" y="204570"/>
                  <a:pt x="474562" y="220003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F7FB1D81-5D3D-4497-952E-25253D507A96}"/>
              </a:ext>
            </a:extLst>
          </p:cNvPr>
          <p:cNvSpPr/>
          <p:nvPr/>
        </p:nvSpPr>
        <p:spPr>
          <a:xfrm>
            <a:off x="6541258" y="5616115"/>
            <a:ext cx="504154" cy="127763"/>
          </a:xfrm>
          <a:custGeom>
            <a:avLst/>
            <a:gdLst>
              <a:gd name="connsiteX0" fmla="*/ 0 w 476413"/>
              <a:gd name="connsiteY0" fmla="*/ 185279 h 220003"/>
              <a:gd name="connsiteX1" fmla="*/ 196769 w 476413"/>
              <a:gd name="connsiteY1" fmla="*/ 84 h 220003"/>
              <a:gd name="connsiteX2" fmla="*/ 428263 w 476413"/>
              <a:gd name="connsiteY2" fmla="*/ 162129 h 220003"/>
              <a:gd name="connsiteX3" fmla="*/ 474562 w 476413"/>
              <a:gd name="connsiteY3" fmla="*/ 220003 h 22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413" h="220003">
                <a:moveTo>
                  <a:pt x="0" y="185279"/>
                </a:moveTo>
                <a:cubicBezTo>
                  <a:pt x="62696" y="94610"/>
                  <a:pt x="125392" y="3942"/>
                  <a:pt x="196769" y="84"/>
                </a:cubicBezTo>
                <a:cubicBezTo>
                  <a:pt x="268146" y="-3774"/>
                  <a:pt x="381964" y="125476"/>
                  <a:pt x="428263" y="162129"/>
                </a:cubicBezTo>
                <a:cubicBezTo>
                  <a:pt x="474562" y="198782"/>
                  <a:pt x="480349" y="204570"/>
                  <a:pt x="474562" y="220003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A20AAF1B-2D3B-4EC0-B69F-C751FF703FD3}"/>
              </a:ext>
            </a:extLst>
          </p:cNvPr>
          <p:cNvSpPr/>
          <p:nvPr/>
        </p:nvSpPr>
        <p:spPr>
          <a:xfrm>
            <a:off x="7066841" y="5205155"/>
            <a:ext cx="504154" cy="164582"/>
          </a:xfrm>
          <a:custGeom>
            <a:avLst/>
            <a:gdLst>
              <a:gd name="connsiteX0" fmla="*/ 0 w 476413"/>
              <a:gd name="connsiteY0" fmla="*/ 185279 h 220003"/>
              <a:gd name="connsiteX1" fmla="*/ 196769 w 476413"/>
              <a:gd name="connsiteY1" fmla="*/ 84 h 220003"/>
              <a:gd name="connsiteX2" fmla="*/ 428263 w 476413"/>
              <a:gd name="connsiteY2" fmla="*/ 162129 h 220003"/>
              <a:gd name="connsiteX3" fmla="*/ 474562 w 476413"/>
              <a:gd name="connsiteY3" fmla="*/ 220003 h 22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413" h="220003">
                <a:moveTo>
                  <a:pt x="0" y="185279"/>
                </a:moveTo>
                <a:cubicBezTo>
                  <a:pt x="62696" y="94610"/>
                  <a:pt x="125392" y="3942"/>
                  <a:pt x="196769" y="84"/>
                </a:cubicBezTo>
                <a:cubicBezTo>
                  <a:pt x="268146" y="-3774"/>
                  <a:pt x="381964" y="125476"/>
                  <a:pt x="428263" y="162129"/>
                </a:cubicBezTo>
                <a:cubicBezTo>
                  <a:pt x="474562" y="198782"/>
                  <a:pt x="480349" y="204570"/>
                  <a:pt x="474562" y="220003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3F25DE08-5D3E-4777-A68A-F60AFFFC1265}"/>
              </a:ext>
            </a:extLst>
          </p:cNvPr>
          <p:cNvSpPr/>
          <p:nvPr/>
        </p:nvSpPr>
        <p:spPr>
          <a:xfrm>
            <a:off x="6548167" y="5898186"/>
            <a:ext cx="504154" cy="229568"/>
          </a:xfrm>
          <a:custGeom>
            <a:avLst/>
            <a:gdLst>
              <a:gd name="connsiteX0" fmla="*/ 0 w 476413"/>
              <a:gd name="connsiteY0" fmla="*/ 185279 h 220003"/>
              <a:gd name="connsiteX1" fmla="*/ 196769 w 476413"/>
              <a:gd name="connsiteY1" fmla="*/ 84 h 220003"/>
              <a:gd name="connsiteX2" fmla="*/ 428263 w 476413"/>
              <a:gd name="connsiteY2" fmla="*/ 162129 h 220003"/>
              <a:gd name="connsiteX3" fmla="*/ 474562 w 476413"/>
              <a:gd name="connsiteY3" fmla="*/ 220003 h 22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413" h="220003">
                <a:moveTo>
                  <a:pt x="0" y="185279"/>
                </a:moveTo>
                <a:cubicBezTo>
                  <a:pt x="62696" y="94610"/>
                  <a:pt x="125392" y="3942"/>
                  <a:pt x="196769" y="84"/>
                </a:cubicBezTo>
                <a:cubicBezTo>
                  <a:pt x="268146" y="-3774"/>
                  <a:pt x="381964" y="125476"/>
                  <a:pt x="428263" y="162129"/>
                </a:cubicBezTo>
                <a:cubicBezTo>
                  <a:pt x="474562" y="198782"/>
                  <a:pt x="480349" y="204570"/>
                  <a:pt x="474562" y="220003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0EEDBEC-ADD0-42DB-B0B0-FACF2840BBC7}"/>
              </a:ext>
            </a:extLst>
          </p:cNvPr>
          <p:cNvSpPr/>
          <p:nvPr/>
        </p:nvSpPr>
        <p:spPr>
          <a:xfrm>
            <a:off x="7071923" y="5616115"/>
            <a:ext cx="504154" cy="127764"/>
          </a:xfrm>
          <a:custGeom>
            <a:avLst/>
            <a:gdLst>
              <a:gd name="connsiteX0" fmla="*/ 0 w 476413"/>
              <a:gd name="connsiteY0" fmla="*/ 185279 h 220003"/>
              <a:gd name="connsiteX1" fmla="*/ 196769 w 476413"/>
              <a:gd name="connsiteY1" fmla="*/ 84 h 220003"/>
              <a:gd name="connsiteX2" fmla="*/ 428263 w 476413"/>
              <a:gd name="connsiteY2" fmla="*/ 162129 h 220003"/>
              <a:gd name="connsiteX3" fmla="*/ 474562 w 476413"/>
              <a:gd name="connsiteY3" fmla="*/ 220003 h 22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413" h="220003">
                <a:moveTo>
                  <a:pt x="0" y="185279"/>
                </a:moveTo>
                <a:cubicBezTo>
                  <a:pt x="62696" y="94610"/>
                  <a:pt x="125392" y="3942"/>
                  <a:pt x="196769" y="84"/>
                </a:cubicBezTo>
                <a:cubicBezTo>
                  <a:pt x="268146" y="-3774"/>
                  <a:pt x="381964" y="125476"/>
                  <a:pt x="428263" y="162129"/>
                </a:cubicBezTo>
                <a:cubicBezTo>
                  <a:pt x="474562" y="198782"/>
                  <a:pt x="480349" y="204570"/>
                  <a:pt x="474562" y="220003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500D33B-728C-4A51-AC1B-8BBC776EFCFD}"/>
              </a:ext>
            </a:extLst>
          </p:cNvPr>
          <p:cNvSpPr/>
          <p:nvPr/>
        </p:nvSpPr>
        <p:spPr>
          <a:xfrm>
            <a:off x="7075866" y="5768729"/>
            <a:ext cx="504154" cy="361384"/>
          </a:xfrm>
          <a:custGeom>
            <a:avLst/>
            <a:gdLst>
              <a:gd name="connsiteX0" fmla="*/ 0 w 476413"/>
              <a:gd name="connsiteY0" fmla="*/ 185279 h 220003"/>
              <a:gd name="connsiteX1" fmla="*/ 196769 w 476413"/>
              <a:gd name="connsiteY1" fmla="*/ 84 h 220003"/>
              <a:gd name="connsiteX2" fmla="*/ 428263 w 476413"/>
              <a:gd name="connsiteY2" fmla="*/ 162129 h 220003"/>
              <a:gd name="connsiteX3" fmla="*/ 474562 w 476413"/>
              <a:gd name="connsiteY3" fmla="*/ 220003 h 220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413" h="220003">
                <a:moveTo>
                  <a:pt x="0" y="185279"/>
                </a:moveTo>
                <a:cubicBezTo>
                  <a:pt x="62696" y="94610"/>
                  <a:pt x="125392" y="3942"/>
                  <a:pt x="196769" y="84"/>
                </a:cubicBezTo>
                <a:cubicBezTo>
                  <a:pt x="268146" y="-3774"/>
                  <a:pt x="381964" y="125476"/>
                  <a:pt x="428263" y="162129"/>
                </a:cubicBezTo>
                <a:cubicBezTo>
                  <a:pt x="474562" y="198782"/>
                  <a:pt x="480349" y="204570"/>
                  <a:pt x="474562" y="220003"/>
                </a:cubicBezTo>
              </a:path>
            </a:pathLst>
          </a:cu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6FF54-9F2A-4B7C-A391-FB05409CF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3352" y="7022611"/>
            <a:ext cx="2743200" cy="365125"/>
          </a:xfrm>
        </p:spPr>
        <p:txBody>
          <a:bodyPr/>
          <a:lstStyle/>
          <a:p>
            <a:fld id="{F2377EFD-8A0A-43AB-91B3-716A1CD3BE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64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682EA-2921-4E03-8415-1F1DAE2FA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47" y="1264578"/>
            <a:ext cx="10515600" cy="1325563"/>
          </a:xfrm>
        </p:spPr>
        <p:txBody>
          <a:bodyPr/>
          <a:lstStyle/>
          <a:p>
            <a:r>
              <a:rPr lang="en-US" b="1" dirty="0"/>
              <a:t>Challenges with Traffic Light Reporting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F7A4D-942B-4D6E-B205-19DFB72E0896}"/>
              </a:ext>
            </a:extLst>
          </p:cNvPr>
          <p:cNvSpPr txBox="1"/>
          <p:nvPr/>
        </p:nvSpPr>
        <p:spPr>
          <a:xfrm>
            <a:off x="7091163" y="3533645"/>
            <a:ext cx="4764295" cy="32614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  <a:tabLst/>
              <a:defRPr/>
            </a:pPr>
            <a:r>
              <a:rPr lang="en-US" dirty="0">
                <a:solidFill>
                  <a:prstClr val="black"/>
                </a:solidFill>
              </a:rPr>
              <a:t>Can be overwhelming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  <a:defRPr/>
            </a:pPr>
            <a:r>
              <a:rPr lang="en-US" dirty="0">
                <a:solidFill>
                  <a:prstClr val="black"/>
                </a:solidFill>
              </a:rPr>
              <a:t>Many times rear view focused, not actionable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  <a:defRPr/>
            </a:pPr>
            <a:r>
              <a:rPr lang="en-US" dirty="0">
                <a:solidFill>
                  <a:prstClr val="black"/>
                </a:solidFill>
              </a:rPr>
              <a:t>Many times does not measure performance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  <a:defRPr/>
            </a:pPr>
            <a:r>
              <a:rPr lang="en-US" dirty="0">
                <a:solidFill>
                  <a:prstClr val="black"/>
                </a:solidFill>
              </a:rPr>
              <a:t>Not enough context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  <a:defRPr/>
            </a:pPr>
            <a:r>
              <a:rPr lang="en-US" dirty="0">
                <a:solidFill>
                  <a:prstClr val="black"/>
                </a:solidFill>
              </a:rPr>
              <a:t>10% males, 1% females green/red color blind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  <a:defRPr/>
            </a:pPr>
            <a:r>
              <a:rPr lang="en-US" dirty="0">
                <a:solidFill>
                  <a:prstClr val="black"/>
                </a:solidFill>
              </a:rPr>
              <a:t>Introduces Judgement and defensiveness</a:t>
            </a:r>
          </a:p>
          <a:p>
            <a:pPr>
              <a:lnSpc>
                <a:spcPct val="90000"/>
              </a:lnSpc>
              <a:spcBef>
                <a:spcPts val="1000"/>
              </a:spcBef>
              <a:buClr>
                <a:srgbClr val="4167B1"/>
              </a:buClr>
              <a:buSzPct val="100000"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  <a:defRPr/>
            </a:pPr>
            <a:endParaRPr lang="en-US" dirty="0"/>
          </a:p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89B614-1F66-4E82-88D0-53EFE5D288C8}"/>
              </a:ext>
            </a:extLst>
          </p:cNvPr>
          <p:cNvGrpSpPr/>
          <p:nvPr/>
        </p:nvGrpSpPr>
        <p:grpSpPr>
          <a:xfrm>
            <a:off x="512847" y="2637036"/>
            <a:ext cx="6125695" cy="1480127"/>
            <a:chOff x="778002" y="2053518"/>
            <a:chExt cx="6125695" cy="1480127"/>
          </a:xfrm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2B2140AC-00FB-4323-9742-2EB62AE8B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8002" y="2053518"/>
              <a:ext cx="6036144" cy="1480127"/>
            </a:xfrm>
            <a:prstGeom prst="rect">
              <a:avLst/>
            </a:prstGeom>
          </p:spPr>
        </p:pic>
        <p:sp>
          <p:nvSpPr>
            <p:cNvPr id="62" name="Arrow: Up 61">
              <a:extLst>
                <a:ext uri="{FF2B5EF4-FFF2-40B4-BE49-F238E27FC236}">
                  <a16:creationId xmlns:a16="http://schemas.microsoft.com/office/drawing/2014/main" id="{643BACBE-8C3C-46C8-B99D-DB6624239008}"/>
                </a:ext>
              </a:extLst>
            </p:cNvPr>
            <p:cNvSpPr/>
            <p:nvPr/>
          </p:nvSpPr>
          <p:spPr>
            <a:xfrm rot="5400000">
              <a:off x="6479595" y="3256124"/>
              <a:ext cx="125326" cy="202733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row: Up 63">
              <a:extLst>
                <a:ext uri="{FF2B5EF4-FFF2-40B4-BE49-F238E27FC236}">
                  <a16:creationId xmlns:a16="http://schemas.microsoft.com/office/drawing/2014/main" id="{5324B5C5-DB96-4C7F-BB7B-2D6B74DB41E3}"/>
                </a:ext>
              </a:extLst>
            </p:cNvPr>
            <p:cNvSpPr/>
            <p:nvPr/>
          </p:nvSpPr>
          <p:spPr>
            <a:xfrm rot="5400000">
              <a:off x="6474512" y="2968305"/>
              <a:ext cx="125326" cy="202733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Arrow: Up 65">
              <a:extLst>
                <a:ext uri="{FF2B5EF4-FFF2-40B4-BE49-F238E27FC236}">
                  <a16:creationId xmlns:a16="http://schemas.microsoft.com/office/drawing/2014/main" id="{286A3A0F-E800-4F37-82DF-7A5C474F6B76}"/>
                </a:ext>
              </a:extLst>
            </p:cNvPr>
            <p:cNvSpPr/>
            <p:nvPr/>
          </p:nvSpPr>
          <p:spPr>
            <a:xfrm rot="5400000">
              <a:off x="6468665" y="2669276"/>
              <a:ext cx="125326" cy="202733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row: Up 67">
              <a:extLst>
                <a:ext uri="{FF2B5EF4-FFF2-40B4-BE49-F238E27FC236}">
                  <a16:creationId xmlns:a16="http://schemas.microsoft.com/office/drawing/2014/main" id="{1464768B-D2AE-483B-8A1C-04438CC407A9}"/>
                </a:ext>
              </a:extLst>
            </p:cNvPr>
            <p:cNvSpPr/>
            <p:nvPr/>
          </p:nvSpPr>
          <p:spPr>
            <a:xfrm rot="5400000">
              <a:off x="5118063" y="3274234"/>
              <a:ext cx="125326" cy="202733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Arrow: Up 69">
              <a:extLst>
                <a:ext uri="{FF2B5EF4-FFF2-40B4-BE49-F238E27FC236}">
                  <a16:creationId xmlns:a16="http://schemas.microsoft.com/office/drawing/2014/main" id="{95D26C89-00FA-48BF-A83D-BE4287020285}"/>
                </a:ext>
              </a:extLst>
            </p:cNvPr>
            <p:cNvSpPr/>
            <p:nvPr/>
          </p:nvSpPr>
          <p:spPr>
            <a:xfrm rot="10800000">
              <a:off x="5068403" y="2960357"/>
              <a:ext cx="125326" cy="202733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Arrow: Up 71">
              <a:extLst>
                <a:ext uri="{FF2B5EF4-FFF2-40B4-BE49-F238E27FC236}">
                  <a16:creationId xmlns:a16="http://schemas.microsoft.com/office/drawing/2014/main" id="{A204EE06-9737-411D-9E2B-1AE1BB8ADBBA}"/>
                </a:ext>
              </a:extLst>
            </p:cNvPr>
            <p:cNvSpPr/>
            <p:nvPr/>
          </p:nvSpPr>
          <p:spPr>
            <a:xfrm rot="5400000">
              <a:off x="5062810" y="2692216"/>
              <a:ext cx="125326" cy="202733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Arrow: Up 73">
              <a:extLst>
                <a:ext uri="{FF2B5EF4-FFF2-40B4-BE49-F238E27FC236}">
                  <a16:creationId xmlns:a16="http://schemas.microsoft.com/office/drawing/2014/main" id="{BE650F2B-1BC8-4FDE-9631-D46E89581DED}"/>
                </a:ext>
              </a:extLst>
            </p:cNvPr>
            <p:cNvSpPr/>
            <p:nvPr/>
          </p:nvSpPr>
          <p:spPr>
            <a:xfrm rot="5400000">
              <a:off x="3898490" y="3249780"/>
              <a:ext cx="125326" cy="202733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Up 75">
              <a:extLst>
                <a:ext uri="{FF2B5EF4-FFF2-40B4-BE49-F238E27FC236}">
                  <a16:creationId xmlns:a16="http://schemas.microsoft.com/office/drawing/2014/main" id="{8DCA8BF8-38CF-407E-8A97-676C8C5B2522}"/>
                </a:ext>
              </a:extLst>
            </p:cNvPr>
            <p:cNvSpPr/>
            <p:nvPr/>
          </p:nvSpPr>
          <p:spPr>
            <a:xfrm rot="5400000">
              <a:off x="3887158" y="2959134"/>
              <a:ext cx="125326" cy="202733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Arrow: Up 77">
              <a:extLst>
                <a:ext uri="{FF2B5EF4-FFF2-40B4-BE49-F238E27FC236}">
                  <a16:creationId xmlns:a16="http://schemas.microsoft.com/office/drawing/2014/main" id="{02246DCA-A010-419A-A208-ADF9860F68D3}"/>
                </a:ext>
              </a:extLst>
            </p:cNvPr>
            <p:cNvSpPr/>
            <p:nvPr/>
          </p:nvSpPr>
          <p:spPr>
            <a:xfrm rot="5400000">
              <a:off x="3898490" y="2668635"/>
              <a:ext cx="125326" cy="202733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Arrow: Up 79">
              <a:extLst>
                <a:ext uri="{FF2B5EF4-FFF2-40B4-BE49-F238E27FC236}">
                  <a16:creationId xmlns:a16="http://schemas.microsoft.com/office/drawing/2014/main" id="{08E559BA-5695-4AA5-B784-65DFE284C23D}"/>
                </a:ext>
              </a:extLst>
            </p:cNvPr>
            <p:cNvSpPr/>
            <p:nvPr/>
          </p:nvSpPr>
          <p:spPr>
            <a:xfrm rot="10800000">
              <a:off x="3862086" y="2386999"/>
              <a:ext cx="125326" cy="202733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2" name="Arrow: Up 81">
              <a:extLst>
                <a:ext uri="{FF2B5EF4-FFF2-40B4-BE49-F238E27FC236}">
                  <a16:creationId xmlns:a16="http://schemas.microsoft.com/office/drawing/2014/main" id="{9508A8EB-C817-48C8-AAA8-0FC1302F7AD9}"/>
                </a:ext>
              </a:extLst>
            </p:cNvPr>
            <p:cNvSpPr/>
            <p:nvPr/>
          </p:nvSpPr>
          <p:spPr>
            <a:xfrm rot="10800000">
              <a:off x="5062810" y="2394578"/>
              <a:ext cx="125326" cy="202733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Arrow: Up 83">
              <a:extLst>
                <a:ext uri="{FF2B5EF4-FFF2-40B4-BE49-F238E27FC236}">
                  <a16:creationId xmlns:a16="http://schemas.microsoft.com/office/drawing/2014/main" id="{FE1FC735-FD34-4D20-A239-B94248C70819}"/>
                </a:ext>
              </a:extLst>
            </p:cNvPr>
            <p:cNvSpPr/>
            <p:nvPr/>
          </p:nvSpPr>
          <p:spPr>
            <a:xfrm rot="10800000">
              <a:off x="6418331" y="2392873"/>
              <a:ext cx="125326" cy="202733"/>
            </a:xfrm>
            <a:prstGeom prst="up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5DA3BAEA-7C72-4FA9-AD14-71F45B3673B3}"/>
                </a:ext>
              </a:extLst>
            </p:cNvPr>
            <p:cNvSpPr txBox="1"/>
            <p:nvPr/>
          </p:nvSpPr>
          <p:spPr>
            <a:xfrm>
              <a:off x="3910016" y="2360165"/>
              <a:ext cx="422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6%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BE851E11-C783-4979-B947-840B2E607516}"/>
                </a:ext>
              </a:extLst>
            </p:cNvPr>
            <p:cNvSpPr txBox="1"/>
            <p:nvPr/>
          </p:nvSpPr>
          <p:spPr>
            <a:xfrm>
              <a:off x="5107072" y="2371128"/>
              <a:ext cx="422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2%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86066FE-C75C-401C-A219-C5DA6F4E055F}"/>
                </a:ext>
              </a:extLst>
            </p:cNvPr>
            <p:cNvSpPr txBox="1"/>
            <p:nvPr/>
          </p:nvSpPr>
          <p:spPr>
            <a:xfrm>
              <a:off x="5125081" y="2937369"/>
              <a:ext cx="422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3%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34F8D77-2E20-4E8A-B937-6715A1E76F1E}"/>
                </a:ext>
              </a:extLst>
            </p:cNvPr>
            <p:cNvSpPr txBox="1"/>
            <p:nvPr/>
          </p:nvSpPr>
          <p:spPr>
            <a:xfrm>
              <a:off x="6480994" y="2357324"/>
              <a:ext cx="42270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 b="1" dirty="0"/>
                <a:t>3%</a:t>
              </a:r>
            </a:p>
          </p:txBody>
        </p:sp>
      </p:grpSp>
      <p:pic>
        <p:nvPicPr>
          <p:cNvPr id="98" name="Picture 97">
            <a:extLst>
              <a:ext uri="{FF2B5EF4-FFF2-40B4-BE49-F238E27FC236}">
                <a16:creationId xmlns:a16="http://schemas.microsoft.com/office/drawing/2014/main" id="{1EFCF23A-170A-4ACA-8DD0-1AA26587B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02" y="4395513"/>
            <a:ext cx="5236762" cy="18053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68A601C0-90B2-4A3E-A33A-C07BB048971F}"/>
              </a:ext>
            </a:extLst>
          </p:cNvPr>
          <p:cNvSpPr txBox="1"/>
          <p:nvPr/>
        </p:nvSpPr>
        <p:spPr>
          <a:xfrm>
            <a:off x="6528270" y="6612964"/>
            <a:ext cx="56637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linkClick r:id="rId4"/>
              </a:rPr>
              <a:t>https://www.perceptualedge.com/articles/Whitepapers/Dashboard_Design.pdf</a:t>
            </a:r>
            <a:endParaRPr lang="en-US" sz="1100" dirty="0"/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62B1CC1C-44F4-4CBB-A594-7B2B285A6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377EFD-8A0A-43AB-91B3-716A1CD3BE0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2080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48D14842-9BCB-457A-93BD-A0251695D745}"/>
              </a:ext>
            </a:extLst>
          </p:cNvPr>
          <p:cNvSpPr txBox="1">
            <a:spLocks/>
          </p:cNvSpPr>
          <p:nvPr/>
        </p:nvSpPr>
        <p:spPr>
          <a:xfrm>
            <a:off x="1112800" y="1328384"/>
            <a:ext cx="770179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/>
              <a:t>Sparklines and Bullet Charts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4E9751-432C-4148-A0D0-18536FCE5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8075" y="2774844"/>
            <a:ext cx="9269068" cy="18394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948AE3A-6C34-4035-88DA-6DB17F05D632}"/>
              </a:ext>
            </a:extLst>
          </p:cNvPr>
          <p:cNvSpPr txBox="1"/>
          <p:nvPr/>
        </p:nvSpPr>
        <p:spPr>
          <a:xfrm>
            <a:off x="916646" y="5398002"/>
            <a:ext cx="10437154" cy="867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marR="0" lvl="0" indent="-2286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  <a:tabLst/>
              <a:defRPr/>
            </a:pPr>
            <a:r>
              <a:rPr lang="en-US" sz="2800" dirty="0"/>
              <a:t>While this can be achieved in Excel, Power BI provides a built-in solution</a:t>
            </a:r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DCA4A45C-9600-477D-93C9-42913E069346}"/>
              </a:ext>
            </a:extLst>
          </p:cNvPr>
          <p:cNvSpPr/>
          <p:nvPr/>
        </p:nvSpPr>
        <p:spPr>
          <a:xfrm rot="18076177">
            <a:off x="10042626" y="4037818"/>
            <a:ext cx="160017" cy="732341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1408F8-8D6D-4F37-91DF-688D3F5DF6B2}"/>
              </a:ext>
            </a:extLst>
          </p:cNvPr>
          <p:cNvSpPr txBox="1"/>
          <p:nvPr/>
        </p:nvSpPr>
        <p:spPr>
          <a:xfrm>
            <a:off x="10195109" y="4567609"/>
            <a:ext cx="174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Target Value</a:t>
            </a:r>
          </a:p>
        </p:txBody>
      </p:sp>
      <p:sp>
        <p:nvSpPr>
          <p:cNvPr id="14" name="Arrow: Up 13">
            <a:extLst>
              <a:ext uri="{FF2B5EF4-FFF2-40B4-BE49-F238E27FC236}">
                <a16:creationId xmlns:a16="http://schemas.microsoft.com/office/drawing/2014/main" id="{9D0A52AA-F93A-4E01-945F-65AF84D71B34}"/>
              </a:ext>
            </a:extLst>
          </p:cNvPr>
          <p:cNvSpPr/>
          <p:nvPr/>
        </p:nvSpPr>
        <p:spPr>
          <a:xfrm>
            <a:off x="9159613" y="4221045"/>
            <a:ext cx="192389" cy="718690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9A17C3-711B-43C3-8600-20CAAA9C69B3}"/>
              </a:ext>
            </a:extLst>
          </p:cNvPr>
          <p:cNvSpPr txBox="1"/>
          <p:nvPr/>
        </p:nvSpPr>
        <p:spPr>
          <a:xfrm>
            <a:off x="8480252" y="4936941"/>
            <a:ext cx="1743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Actual Value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9F88DD-E0D7-4713-8386-5A8756001324}"/>
              </a:ext>
            </a:extLst>
          </p:cNvPr>
          <p:cNvSpPr txBox="1"/>
          <p:nvPr/>
        </p:nvSpPr>
        <p:spPr>
          <a:xfrm>
            <a:off x="5633154" y="4807510"/>
            <a:ext cx="25074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Dark grey (lower scores)</a:t>
            </a:r>
          </a:p>
          <a:p>
            <a:r>
              <a:rPr lang="en-US" sz="1400" dirty="0"/>
              <a:t>Lighter grey (better scores)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6BD13251-E195-4145-8058-A384B0D31D01}"/>
              </a:ext>
            </a:extLst>
          </p:cNvPr>
          <p:cNvSpPr/>
          <p:nvPr/>
        </p:nvSpPr>
        <p:spPr>
          <a:xfrm rot="18624791">
            <a:off x="6937988" y="3979272"/>
            <a:ext cx="540950" cy="970518"/>
          </a:xfrm>
          <a:prstGeom prst="leftBrace">
            <a:avLst>
              <a:gd name="adj1" fmla="val 8333"/>
              <a:gd name="adj2" fmla="val 46407"/>
            </a:avLst>
          </a:prstGeom>
          <a:noFill/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73AB10-A73C-4889-B375-68216DE8D8BB}"/>
              </a:ext>
            </a:extLst>
          </p:cNvPr>
          <p:cNvSpPr txBox="1"/>
          <p:nvPr/>
        </p:nvSpPr>
        <p:spPr>
          <a:xfrm>
            <a:off x="1111309" y="4643043"/>
            <a:ext cx="33666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Sparklines provides historical Context</a:t>
            </a:r>
          </a:p>
        </p:txBody>
      </p:sp>
      <p:sp>
        <p:nvSpPr>
          <p:cNvPr id="22" name="Arrow: Up 21">
            <a:extLst>
              <a:ext uri="{FF2B5EF4-FFF2-40B4-BE49-F238E27FC236}">
                <a16:creationId xmlns:a16="http://schemas.microsoft.com/office/drawing/2014/main" id="{3F03C093-68AE-4FAE-AD89-494702EB7956}"/>
              </a:ext>
            </a:extLst>
          </p:cNvPr>
          <p:cNvSpPr/>
          <p:nvPr/>
        </p:nvSpPr>
        <p:spPr>
          <a:xfrm rot="2398996" flipH="1">
            <a:off x="2909117" y="4167233"/>
            <a:ext cx="179357" cy="4107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Flowchart: Connector 22">
            <a:extLst>
              <a:ext uri="{FF2B5EF4-FFF2-40B4-BE49-F238E27FC236}">
                <a16:creationId xmlns:a16="http://schemas.microsoft.com/office/drawing/2014/main" id="{CFDA7422-D4BD-4556-AD34-80C4AD971DDD}"/>
              </a:ext>
            </a:extLst>
          </p:cNvPr>
          <p:cNvSpPr/>
          <p:nvPr/>
        </p:nvSpPr>
        <p:spPr>
          <a:xfrm>
            <a:off x="5106027" y="3729554"/>
            <a:ext cx="161748" cy="144827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6D0CD78C-C7A3-40C8-BDA5-BD0DE8881852}"/>
              </a:ext>
            </a:extLst>
          </p:cNvPr>
          <p:cNvSpPr/>
          <p:nvPr/>
        </p:nvSpPr>
        <p:spPr>
          <a:xfrm rot="19605948" flipH="1">
            <a:off x="5284788" y="3870241"/>
            <a:ext cx="179357" cy="410737"/>
          </a:xfrm>
          <a:prstGeom prst="up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F64D7D-A01A-4F31-83E4-D0048DD30B59}"/>
              </a:ext>
            </a:extLst>
          </p:cNvPr>
          <p:cNvSpPr txBox="1"/>
          <p:nvPr/>
        </p:nvSpPr>
        <p:spPr>
          <a:xfrm>
            <a:off x="4809467" y="4185706"/>
            <a:ext cx="2507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Only shown if needs attention</a:t>
            </a: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199702E0-37FD-4A2C-BC0F-DD1AF5325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377EFD-8A0A-43AB-91B3-716A1CD3BE0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2017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357"/>
            <a:ext cx="10515600" cy="67994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Working with </a:t>
            </a:r>
            <a:r>
              <a:rPr lang="en-US" b="1" dirty="0">
                <a:solidFill>
                  <a:srgbClr val="4167B1"/>
                </a:solidFill>
              </a:rPr>
              <a:t>color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D61B-4272-4F0A-87B1-7D8206388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8702"/>
            <a:ext cx="5047035" cy="4351338"/>
          </a:xfrm>
        </p:spPr>
        <p:txBody>
          <a:bodyPr>
            <a:normAutofit/>
          </a:bodyPr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sz="2400" dirty="0"/>
              <a:t>High contrast or saturation draws attention to most important data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sz="2400" dirty="0"/>
              <a:t>Color encodes meaning and can tie visuals together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sz="2400" dirty="0"/>
              <a:t>Use semantic color association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sz="2400" dirty="0"/>
              <a:t>Don’t disregard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grey</a:t>
            </a:r>
            <a:r>
              <a:rPr lang="en-US" sz="2400" dirty="0"/>
              <a:t> as a method of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de-emphasis </a:t>
            </a:r>
            <a:r>
              <a:rPr lang="en-US" sz="2400" dirty="0"/>
              <a:t> </a:t>
            </a:r>
          </a:p>
        </p:txBody>
      </p:sp>
      <p:pic>
        <p:nvPicPr>
          <p:cNvPr id="6" name="Picture 5" descr="A picture containing food, towel&#10;&#10;Description automatically generated">
            <a:extLst>
              <a:ext uri="{FF2B5EF4-FFF2-40B4-BE49-F238E27FC236}">
                <a16:creationId xmlns:a16="http://schemas.microsoft.com/office/drawing/2014/main" id="{78417BC1-7445-46CA-854C-4F2695E376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pic>
        <p:nvPicPr>
          <p:cNvPr id="7" name="Picture 6" descr="A picture containing food, towel&#10;&#10;Description automatically generated">
            <a:extLst>
              <a:ext uri="{FF2B5EF4-FFF2-40B4-BE49-F238E27FC236}">
                <a16:creationId xmlns:a16="http://schemas.microsoft.com/office/drawing/2014/main" id="{DE0C1BDC-DD09-45A1-82E4-F4F44A0662E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9" r="44260"/>
          <a:stretch/>
        </p:blipFill>
        <p:spPr>
          <a:xfrm>
            <a:off x="8305800" y="0"/>
            <a:ext cx="1600200" cy="685800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941841D-5115-47AC-8207-820F0AD8AF71}"/>
              </a:ext>
            </a:extLst>
          </p:cNvPr>
          <p:cNvSpPr/>
          <p:nvPr/>
        </p:nvSpPr>
        <p:spPr>
          <a:xfrm>
            <a:off x="5207199" y="5921579"/>
            <a:ext cx="283231" cy="29408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A8559B2-26D5-422B-A262-63A76147BE5A}"/>
              </a:ext>
            </a:extLst>
          </p:cNvPr>
          <p:cNvSpPr/>
          <p:nvPr/>
        </p:nvSpPr>
        <p:spPr>
          <a:xfrm>
            <a:off x="5519789" y="5921578"/>
            <a:ext cx="283231" cy="294087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DCEBA692-6A54-4A80-B57B-E3F060ABB474}"/>
              </a:ext>
            </a:extLst>
          </p:cNvPr>
          <p:cNvSpPr/>
          <p:nvPr/>
        </p:nvSpPr>
        <p:spPr>
          <a:xfrm>
            <a:off x="5812772" y="5921579"/>
            <a:ext cx="283228" cy="294087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1C1CD2-6D45-4E2A-9094-6A3D7AB7D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531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Color palettes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D61B-4272-4F0A-87B1-7D8206388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4586" y="2187574"/>
            <a:ext cx="6041994" cy="4351338"/>
          </a:xfrm>
        </p:spPr>
        <p:txBody>
          <a:bodyPr>
            <a:normAutofit/>
          </a:bodyPr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b="1" dirty="0"/>
              <a:t>Sequential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Continuous data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Color distinction not important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b="1" dirty="0"/>
              <a:t>Diverging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Quantitative data display 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Progresses outward from a critical midpoint in data range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b="1" dirty="0"/>
              <a:t>Qualitative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Nominal data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Color distinction is important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6C7DEF-95CA-432E-BA0B-4B6871E42445}"/>
              </a:ext>
            </a:extLst>
          </p:cNvPr>
          <p:cNvSpPr/>
          <p:nvPr/>
        </p:nvSpPr>
        <p:spPr>
          <a:xfrm>
            <a:off x="6496970" y="2503873"/>
            <a:ext cx="585927" cy="6658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33BA162-59D0-49F1-B955-5FF5B8671239}"/>
              </a:ext>
            </a:extLst>
          </p:cNvPr>
          <p:cNvSpPr/>
          <p:nvPr/>
        </p:nvSpPr>
        <p:spPr>
          <a:xfrm>
            <a:off x="7130244" y="2503872"/>
            <a:ext cx="585927" cy="6658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24DA08-578D-4306-B22D-89FF820C6ED8}"/>
              </a:ext>
            </a:extLst>
          </p:cNvPr>
          <p:cNvSpPr/>
          <p:nvPr/>
        </p:nvSpPr>
        <p:spPr>
          <a:xfrm>
            <a:off x="7759079" y="2503872"/>
            <a:ext cx="585927" cy="66582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0C2B0F-82A8-456D-B03E-F4F7D15BF54E}"/>
              </a:ext>
            </a:extLst>
          </p:cNvPr>
          <p:cNvSpPr/>
          <p:nvPr/>
        </p:nvSpPr>
        <p:spPr>
          <a:xfrm>
            <a:off x="8394204" y="2503873"/>
            <a:ext cx="585927" cy="6658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A28784-ED55-4984-86FC-6BBCB4034356}"/>
              </a:ext>
            </a:extLst>
          </p:cNvPr>
          <p:cNvSpPr/>
          <p:nvPr/>
        </p:nvSpPr>
        <p:spPr>
          <a:xfrm>
            <a:off x="9031917" y="2503874"/>
            <a:ext cx="585927" cy="66582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4FD635D-38FB-4D71-8978-D5587F746B88}"/>
              </a:ext>
            </a:extLst>
          </p:cNvPr>
          <p:cNvSpPr/>
          <p:nvPr/>
        </p:nvSpPr>
        <p:spPr>
          <a:xfrm>
            <a:off x="6496970" y="3948543"/>
            <a:ext cx="585927" cy="66582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6D31070-7D3B-4406-8D77-BFF12428AB59}"/>
              </a:ext>
            </a:extLst>
          </p:cNvPr>
          <p:cNvSpPr/>
          <p:nvPr/>
        </p:nvSpPr>
        <p:spPr>
          <a:xfrm>
            <a:off x="7130244" y="3948542"/>
            <a:ext cx="585927" cy="665825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38A844E-2453-4A9A-A781-725F8DD07F16}"/>
              </a:ext>
            </a:extLst>
          </p:cNvPr>
          <p:cNvSpPr/>
          <p:nvPr/>
        </p:nvSpPr>
        <p:spPr>
          <a:xfrm>
            <a:off x="7759079" y="3948542"/>
            <a:ext cx="585927" cy="665825"/>
          </a:xfrm>
          <a:prstGeom prst="rect">
            <a:avLst/>
          </a:prstGeom>
          <a:solidFill>
            <a:srgbClr val="94D8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95EBD7-6194-42CB-9668-DF8797E32A36}"/>
              </a:ext>
            </a:extLst>
          </p:cNvPr>
          <p:cNvSpPr/>
          <p:nvPr/>
        </p:nvSpPr>
        <p:spPr>
          <a:xfrm>
            <a:off x="8394204" y="3948543"/>
            <a:ext cx="585927" cy="66582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447DEF-E9AC-4CC6-8067-4882248385E8}"/>
              </a:ext>
            </a:extLst>
          </p:cNvPr>
          <p:cNvSpPr/>
          <p:nvPr/>
        </p:nvSpPr>
        <p:spPr>
          <a:xfrm>
            <a:off x="9031917" y="3948544"/>
            <a:ext cx="585927" cy="6658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4CCBC21-9D08-4EB7-849D-7443A66F03F7}"/>
              </a:ext>
            </a:extLst>
          </p:cNvPr>
          <p:cNvSpPr/>
          <p:nvPr/>
        </p:nvSpPr>
        <p:spPr>
          <a:xfrm>
            <a:off x="6496970" y="5488461"/>
            <a:ext cx="585927" cy="665825"/>
          </a:xfrm>
          <a:prstGeom prst="rect">
            <a:avLst/>
          </a:prstGeom>
          <a:solidFill>
            <a:srgbClr val="0972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8D3556-C737-4D79-80C4-38C59FE511B4}"/>
              </a:ext>
            </a:extLst>
          </p:cNvPr>
          <p:cNvSpPr/>
          <p:nvPr/>
        </p:nvSpPr>
        <p:spPr>
          <a:xfrm>
            <a:off x="7130244" y="5488460"/>
            <a:ext cx="585927" cy="665825"/>
          </a:xfrm>
          <a:prstGeom prst="rect">
            <a:avLst/>
          </a:prstGeom>
          <a:solidFill>
            <a:srgbClr val="139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53080D2-5F06-47DC-804B-65F2CB941D5E}"/>
              </a:ext>
            </a:extLst>
          </p:cNvPr>
          <p:cNvSpPr/>
          <p:nvPr/>
        </p:nvSpPr>
        <p:spPr>
          <a:xfrm>
            <a:off x="7759079" y="5488460"/>
            <a:ext cx="585927" cy="665825"/>
          </a:xfrm>
          <a:prstGeom prst="rect">
            <a:avLst/>
          </a:prstGeom>
          <a:solidFill>
            <a:srgbClr val="D55E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C146A6A-8D11-4947-A374-FDE72D913F2C}"/>
              </a:ext>
            </a:extLst>
          </p:cNvPr>
          <p:cNvSpPr/>
          <p:nvPr/>
        </p:nvSpPr>
        <p:spPr>
          <a:xfrm>
            <a:off x="8394204" y="5488461"/>
            <a:ext cx="585927" cy="665825"/>
          </a:xfrm>
          <a:prstGeom prst="rect">
            <a:avLst/>
          </a:prstGeom>
          <a:solidFill>
            <a:srgbClr val="F0E4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8AC642-D271-42E4-ABA7-3D910190DF72}"/>
              </a:ext>
            </a:extLst>
          </p:cNvPr>
          <p:cNvSpPr/>
          <p:nvPr/>
        </p:nvSpPr>
        <p:spPr>
          <a:xfrm>
            <a:off x="9020082" y="5488462"/>
            <a:ext cx="585927" cy="665825"/>
          </a:xfrm>
          <a:prstGeom prst="rect">
            <a:avLst/>
          </a:prstGeom>
          <a:solidFill>
            <a:srgbClr val="CC7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6C4DD820-5AE2-4E07-A297-9CCD338A7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22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Designing for inclusivity</a:t>
            </a:r>
          </a:p>
        </p:txBody>
      </p: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4EBDF1F-4D59-4A92-B293-ED755F260B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64" y="2558059"/>
            <a:ext cx="2341029" cy="248577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8E3E644-65A4-4456-AB77-D2A13540D9D6}"/>
              </a:ext>
            </a:extLst>
          </p:cNvPr>
          <p:cNvSpPr txBox="1"/>
          <p:nvPr/>
        </p:nvSpPr>
        <p:spPr>
          <a:xfrm>
            <a:off x="954080" y="5116080"/>
            <a:ext cx="17466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Normal Color Vision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9606FF-D57F-410C-89A6-238479790828}"/>
              </a:ext>
            </a:extLst>
          </p:cNvPr>
          <p:cNvSpPr txBox="1"/>
          <p:nvPr/>
        </p:nvSpPr>
        <p:spPr>
          <a:xfrm>
            <a:off x="3649984" y="5155549"/>
            <a:ext cx="1746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Protanopia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C221EB-481F-4BEC-90F1-F3607305FE86}"/>
              </a:ext>
            </a:extLst>
          </p:cNvPr>
          <p:cNvSpPr txBox="1"/>
          <p:nvPr/>
        </p:nvSpPr>
        <p:spPr>
          <a:xfrm>
            <a:off x="6237864" y="5164634"/>
            <a:ext cx="1746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Deuteranopia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B703B3-27D3-4D86-BB64-1D9780F6E299}"/>
              </a:ext>
            </a:extLst>
          </p:cNvPr>
          <p:cNvSpPr txBox="1"/>
          <p:nvPr/>
        </p:nvSpPr>
        <p:spPr>
          <a:xfrm>
            <a:off x="9022730" y="5155549"/>
            <a:ext cx="17466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Tritanopia</a:t>
            </a:r>
          </a:p>
        </p:txBody>
      </p:sp>
      <p:pic>
        <p:nvPicPr>
          <p:cNvPr id="35" name="Picture 34" descr="A picture containing drawing&#10;&#10;Description automatically generated">
            <a:extLst>
              <a:ext uri="{FF2B5EF4-FFF2-40B4-BE49-F238E27FC236}">
                <a16:creationId xmlns:a16="http://schemas.microsoft.com/office/drawing/2014/main" id="{4F3B76CA-E49B-4CB2-9A98-93A0ED5385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007" y="2512024"/>
            <a:ext cx="4244300" cy="3180483"/>
          </a:xfrm>
          <a:prstGeom prst="rect">
            <a:avLst/>
          </a:prstGeom>
        </p:spPr>
      </p:pic>
      <p:pic>
        <p:nvPicPr>
          <p:cNvPr id="37" name="Picture 36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D0A1B1E2-33E0-4B24-9A14-F313C93A55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61" y="2554156"/>
            <a:ext cx="3849533" cy="2884662"/>
          </a:xfrm>
          <a:prstGeom prst="rect">
            <a:avLst/>
          </a:prstGeom>
        </p:spPr>
      </p:pic>
      <p:pic>
        <p:nvPicPr>
          <p:cNvPr id="39" name="Picture 38" descr="A picture containing building, drawing, window&#10;&#10;Description automatically generated">
            <a:extLst>
              <a:ext uri="{FF2B5EF4-FFF2-40B4-BE49-F238E27FC236}">
                <a16:creationId xmlns:a16="http://schemas.microsoft.com/office/drawing/2014/main" id="{89683E55-02A3-4381-B3F6-C52602F533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3390" y="2645581"/>
            <a:ext cx="3436825" cy="257539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3BB373BF-1EA0-4775-AFA4-34EDB573E4C3}"/>
              </a:ext>
            </a:extLst>
          </p:cNvPr>
          <p:cNvSpPr txBox="1"/>
          <p:nvPr/>
        </p:nvSpPr>
        <p:spPr>
          <a:xfrm>
            <a:off x="553615" y="5860133"/>
            <a:ext cx="77797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6"/>
              </a:rPr>
              <a:t>https://www.color-blindness.com/coblis-color-blindness-simulator/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44FB8-220D-496A-8168-4909C0CDB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221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806" y="1780818"/>
            <a:ext cx="10515600" cy="67994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The principle of proportional ink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D61B-4272-4F0A-87B1-7D8206388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264" y="2965054"/>
            <a:ext cx="10515600" cy="3989575"/>
          </a:xfrm>
        </p:spPr>
        <p:txBody>
          <a:bodyPr/>
          <a:lstStyle/>
          <a:p>
            <a:pPr marL="0" indent="0">
              <a:buClr>
                <a:srgbClr val="4167B1"/>
              </a:buClr>
              <a:buSzPct val="100000"/>
              <a:buNone/>
            </a:pPr>
            <a:r>
              <a:rPr lang="en-US" sz="4000" b="1" dirty="0">
                <a:solidFill>
                  <a:srgbClr val="4167B1"/>
                </a:solidFill>
              </a:rPr>
              <a:t>“</a:t>
            </a:r>
            <a:r>
              <a:rPr lang="en-US" dirty="0"/>
              <a:t>The representation of numbers, as physically measured on</a:t>
            </a:r>
          </a:p>
          <a:p>
            <a:pPr marL="0" indent="0">
              <a:buClr>
                <a:srgbClr val="4167B1"/>
              </a:buClr>
              <a:buSzPct val="100000"/>
              <a:buNone/>
            </a:pPr>
            <a:r>
              <a:rPr lang="en-US" dirty="0"/>
              <a:t> the surface of the graphic itself, should be directly proportional to the numerical quantities represented.</a:t>
            </a:r>
            <a:r>
              <a:rPr lang="en-US" sz="4000" b="1" dirty="0">
                <a:solidFill>
                  <a:srgbClr val="4167B1"/>
                </a:solidFill>
              </a:rPr>
              <a:t>”</a:t>
            </a:r>
            <a:r>
              <a:rPr lang="en-US" dirty="0"/>
              <a:t> </a:t>
            </a:r>
          </a:p>
          <a:p>
            <a:pPr marL="0" indent="0" algn="r">
              <a:buClr>
                <a:srgbClr val="4167B1"/>
              </a:buClr>
              <a:buSzPct val="100000"/>
              <a:buNone/>
            </a:pPr>
            <a:r>
              <a:rPr lang="en-US" dirty="0">
                <a:solidFill>
                  <a:srgbClr val="4167B1"/>
                </a:solidFill>
              </a:rPr>
              <a:t>-Edward Tufte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E67764-A37A-456E-8591-413054E9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53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The principle of proportional ink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712BDF-3A35-4919-8236-72AEACE5E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  <a:tabLst/>
              <a:defRPr/>
            </a:pPr>
            <a:r>
              <a:rPr lang="en-US" dirty="0"/>
              <a:t>Why is this graph misleading?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E9AA79-9E13-4FC9-9539-9B87E180A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531" y="2805471"/>
            <a:ext cx="5463065" cy="337149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C882F7-9897-4C5F-B2C8-36FAC90CF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42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Contrast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B712BDF-3A35-4919-8236-72AEACE5E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211" y="2370137"/>
            <a:ext cx="5634789" cy="4351338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Go for high contrast (especially with small text)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Test it out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panose="020F0302020204030204"/>
                <a:ea typeface="+mn-ea"/>
                <a:cs typeface="+mn-cs"/>
              </a:rPr>
              <a:t>Applies to text and other graphic elements </a:t>
            </a:r>
            <a:endParaRPr lang="en-US" dirty="0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E9249A65-6DCD-4ECD-8F80-C7BB3282665E}"/>
              </a:ext>
            </a:extLst>
          </p:cNvPr>
          <p:cNvGraphicFramePr>
            <a:graphicFrameLocks noGrp="1"/>
          </p:cNvGraphicFramePr>
          <p:nvPr/>
        </p:nvGraphicFramePr>
        <p:xfrm>
          <a:off x="6096000" y="1338758"/>
          <a:ext cx="4801938" cy="41804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646">
                  <a:extLst>
                    <a:ext uri="{9D8B030D-6E8A-4147-A177-3AD203B41FA5}">
                      <a16:colId xmlns:a16="http://schemas.microsoft.com/office/drawing/2014/main" val="2860998515"/>
                    </a:ext>
                  </a:extLst>
                </a:gridCol>
                <a:gridCol w="1610331">
                  <a:extLst>
                    <a:ext uri="{9D8B030D-6E8A-4147-A177-3AD203B41FA5}">
                      <a16:colId xmlns:a16="http://schemas.microsoft.com/office/drawing/2014/main" val="3734397553"/>
                    </a:ext>
                  </a:extLst>
                </a:gridCol>
                <a:gridCol w="1590961">
                  <a:extLst>
                    <a:ext uri="{9D8B030D-6E8A-4147-A177-3AD203B41FA5}">
                      <a16:colId xmlns:a16="http://schemas.microsoft.com/office/drawing/2014/main" val="3139937651"/>
                    </a:ext>
                  </a:extLst>
                </a:gridCol>
              </a:tblGrid>
              <a:tr h="597212"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Avoid!</a:t>
                      </a:r>
                      <a:endParaRPr lang="en-US" b="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Great!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Acceptable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5040420"/>
                  </a:ext>
                </a:extLst>
              </a:tr>
              <a:tr h="597212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Avoid!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Alright!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Poor choice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284546"/>
                  </a:ext>
                </a:extLst>
              </a:tr>
              <a:tr h="597212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Poor choice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Fair choice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Avoid!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148068"/>
                  </a:ext>
                </a:extLst>
              </a:tr>
              <a:tr h="597212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Acceptable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Acceptable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Avoid!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968595"/>
                  </a:ext>
                </a:extLst>
              </a:tr>
              <a:tr h="597212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Fair choice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Poor choice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Poor choice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009435"/>
                  </a:ext>
                </a:extLst>
              </a:tr>
              <a:tr h="597212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Alright!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chemeClr val="bg1"/>
                          </a:solidFill>
                        </a:rPr>
                        <a:t>Avoid!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Acceptable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4981537"/>
                  </a:ext>
                </a:extLst>
              </a:tr>
              <a:tr h="597212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Great!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Avoid!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E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FF0000"/>
                          </a:solidFill>
                        </a:rPr>
                        <a:t>Fair choice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8EE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378067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079F0E-BB38-474F-9DA7-5EAE334F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7158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PRESENTATIONGUID" val="af9bf677-4d70-425c-8bee-3cf0b0218038"/>
  <p:tag name="TPVERSION" val="8"/>
  <p:tag name="TPFULLVERSION" val="8.9.4.26"/>
  <p:tag name="PPTVERSION" val="16"/>
  <p:tag name="TPOS" val="2"/>
  <p:tag name="TPLASTSAVEVERSION" val="6.4 PC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8096</TotalTime>
  <Words>866</Words>
  <Application>Microsoft Office PowerPoint</Application>
  <PresentationFormat>Widescreen</PresentationFormat>
  <Paragraphs>229</Paragraphs>
  <Slides>31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Calibri Light</vt:lpstr>
      <vt:lpstr>Century Gothic</vt:lpstr>
      <vt:lpstr>Times New Roman</vt:lpstr>
      <vt:lpstr>1_Office Theme</vt:lpstr>
      <vt:lpstr> Design Principles</vt:lpstr>
      <vt:lpstr>Agenda</vt:lpstr>
      <vt:lpstr>Design elements</vt:lpstr>
      <vt:lpstr>Working with color</vt:lpstr>
      <vt:lpstr>Color palettes</vt:lpstr>
      <vt:lpstr>Designing for inclusivity</vt:lpstr>
      <vt:lpstr>The principle of proportional ink</vt:lpstr>
      <vt:lpstr>The principle of proportional ink</vt:lpstr>
      <vt:lpstr>Contrast</vt:lpstr>
      <vt:lpstr>Decoding encodings</vt:lpstr>
      <vt:lpstr>Decoding encodings</vt:lpstr>
      <vt:lpstr>Decoding encodings</vt:lpstr>
      <vt:lpstr>Decoding encodings</vt:lpstr>
      <vt:lpstr>Decoding encodings</vt:lpstr>
      <vt:lpstr>Decoding encodings</vt:lpstr>
      <vt:lpstr>Decoding encodings</vt:lpstr>
      <vt:lpstr>Visualizing the whole</vt:lpstr>
      <vt:lpstr>Text in Graphics</vt:lpstr>
      <vt:lpstr>Embedding Information in Text</vt:lpstr>
      <vt:lpstr>Embedding Information in Text</vt:lpstr>
      <vt:lpstr>Embedding Information in Text</vt:lpstr>
      <vt:lpstr>Embedding Information in Text</vt:lpstr>
      <vt:lpstr>Annotations in Text</vt:lpstr>
      <vt:lpstr>Case Study  National Parks</vt:lpstr>
      <vt:lpstr>Design Critique</vt:lpstr>
      <vt:lpstr>Design Critique</vt:lpstr>
      <vt:lpstr>Design Critique</vt:lpstr>
      <vt:lpstr>Design Critique</vt:lpstr>
      <vt:lpstr>Why Use Them</vt:lpstr>
      <vt:lpstr>Challenges with Traffic Light Reporting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Hamill</dc:creator>
  <cp:lastModifiedBy>Walt DeGrange</cp:lastModifiedBy>
  <cp:revision>17</cp:revision>
  <dcterms:created xsi:type="dcterms:W3CDTF">2020-08-18T23:21:46Z</dcterms:created>
  <dcterms:modified xsi:type="dcterms:W3CDTF">2025-03-09T17:25:21Z</dcterms:modified>
</cp:coreProperties>
</file>